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33"/>
  </p:notesMasterIdLst>
  <p:sldIdLst>
    <p:sldId id="256" r:id="rId2"/>
    <p:sldId id="257" r:id="rId3"/>
    <p:sldId id="258" r:id="rId4"/>
    <p:sldId id="284" r:id="rId5"/>
    <p:sldId id="259" r:id="rId6"/>
    <p:sldId id="260" r:id="rId7"/>
    <p:sldId id="261" r:id="rId8"/>
    <p:sldId id="266" r:id="rId9"/>
    <p:sldId id="287" r:id="rId10"/>
    <p:sldId id="298" r:id="rId11"/>
    <p:sldId id="299" r:id="rId12"/>
    <p:sldId id="300" r:id="rId13"/>
    <p:sldId id="303" r:id="rId14"/>
    <p:sldId id="288" r:id="rId15"/>
    <p:sldId id="301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85" r:id="rId24"/>
    <p:sldId id="286" r:id="rId25"/>
    <p:sldId id="278" r:id="rId26"/>
    <p:sldId id="279" r:id="rId27"/>
    <p:sldId id="273" r:id="rId28"/>
    <p:sldId id="297" r:id="rId29"/>
    <p:sldId id="274" r:id="rId30"/>
    <p:sldId id="280" r:id="rId31"/>
    <p:sldId id="282" r:id="rId3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09"/>
  </p:normalViewPr>
  <p:slideViewPr>
    <p:cSldViewPr>
      <p:cViewPr varScale="1">
        <p:scale>
          <a:sx n="72" d="100"/>
          <a:sy n="72" d="100"/>
        </p:scale>
        <p:origin x="654" y="54"/>
      </p:cViewPr>
      <p:guideLst>
        <p:guide orient="horz" pos="3239"/>
        <p:guide pos="575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ECBA64-93D5-4D82-9B79-C6878FDB4B78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E606A7-674F-4ABF-85D8-7E4A9E0E3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956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7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0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microsoft.com/office/2007/relationships/media" Target="../media/media4.mp4"/><Relationship Id="rId7" Type="http://schemas.openxmlformats.org/officeDocument/2006/relationships/image" Target="../media/image4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4.mp4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colab.research.google.com/drive/1uWr1n_D1yREePxxIF_0HJfMKPcx6ndcE?hl=ko#scrollTo=cUJdLU6RGQEf" TargetMode="External"/><Relationship Id="rId3" Type="http://schemas.openxmlformats.org/officeDocument/2006/relationships/image" Target="../media/image57.png"/><Relationship Id="rId7" Type="http://schemas.openxmlformats.org/officeDocument/2006/relationships/hyperlink" Target="https://colab.research.google.com/drive/1SVyzurFCtPAv-a9PWtlhLdrdbfku7i5v?hl=ko#scrollTo=-gvDeFs8PnLZ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lab.research.google.com/drive/1WbnYCLt5l418nlOliMAWjsPEJlscKGgy?hl=ko" TargetMode="External"/><Relationship Id="rId5" Type="http://schemas.openxmlformats.org/officeDocument/2006/relationships/hyperlink" Target="https://colab.research.google.com/drive/17JuL5jSAx0vsAyo2qoV6lwxD9MYdwlXS#scrollTo=h83sgQSqD7p7" TargetMode="External"/><Relationship Id="rId10" Type="http://schemas.openxmlformats.org/officeDocument/2006/relationships/hyperlink" Target="https://colab.research.google.com/drive/1zm7MM3bU-Ja5CVFmhraCTAoX0jPJ_029?usp=sharing" TargetMode="External"/><Relationship Id="rId4" Type="http://schemas.openxmlformats.org/officeDocument/2006/relationships/image" Target="../media/image58.png"/><Relationship Id="rId9" Type="http://schemas.openxmlformats.org/officeDocument/2006/relationships/hyperlink" Target="https://colab.research.google.com/drive/1oPbqii0G7ebziQJA17Qo_iaKDtDB_iT5?hl=ko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7.png"/><Relationship Id="rId7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52432" y="799246"/>
            <a:ext cx="5783133" cy="5877779"/>
            <a:chOff x="6102923" y="1677357"/>
            <a:chExt cx="5783133" cy="58777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6102923" y="1677357"/>
              <a:ext cx="5783133" cy="587777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16334" y="5578789"/>
            <a:ext cx="2944644" cy="35614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916334" y="1510751"/>
            <a:ext cx="2922292" cy="356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4762" y="9046656"/>
            <a:ext cx="16476190" cy="47085"/>
            <a:chOff x="904762" y="9046656"/>
            <a:chExt cx="16476190" cy="470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04762" y="9046656"/>
              <a:ext cx="16476190" cy="47085"/>
            </a:xfrm>
            <a:prstGeom prst="rect">
              <a:avLst/>
            </a:prstGeom>
          </p:spPr>
        </p:pic>
      </p:grpSp>
      <p:sp>
        <p:nvSpPr>
          <p:cNvPr id="1005" name="TextBox 1004"/>
          <p:cNvSpPr txBox="1"/>
          <p:nvPr/>
        </p:nvSpPr>
        <p:spPr>
          <a:xfrm>
            <a:off x="12573000" y="6667500"/>
            <a:ext cx="5181600" cy="206502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just">
              <a:lnSpc>
                <a:spcPct val="130000"/>
              </a:lnSpc>
              <a:spcBef>
                <a:spcPts val="0"/>
              </a:spcBef>
              <a:defRPr/>
            </a:pPr>
            <a:r>
              <a:rPr lang="ko-KR" altLang="en-US" sz="2000">
                <a:solidFill>
                  <a:schemeClr val="lt1"/>
                </a:solidFill>
                <a:latin typeface="맑은 고딕"/>
                <a:ea typeface="맑은 고딕"/>
              </a:rPr>
              <a:t>정보통신공학과 </a:t>
            </a:r>
            <a:r>
              <a:rPr lang="en-US" altLang="ko-KR" sz="2000">
                <a:solidFill>
                  <a:schemeClr val="lt1"/>
                </a:solidFill>
                <a:latin typeface="맑은 고딕"/>
                <a:ea typeface="맑은 고딕"/>
              </a:rPr>
              <a:t>/</a:t>
            </a:r>
            <a:r>
              <a:rPr lang="ko-KR" altLang="en-US" sz="2000">
                <a:solidFill>
                  <a:schemeClr val="lt1"/>
                </a:solidFill>
                <a:latin typeface="맑은 고딕"/>
                <a:ea typeface="맑은 고딕"/>
              </a:rPr>
              <a:t> </a:t>
            </a:r>
            <a:r>
              <a:rPr lang="EN-US" sz="2000">
                <a:solidFill>
                  <a:schemeClr val="lt1"/>
                </a:solidFill>
                <a:latin typeface="맑은 고딕"/>
                <a:ea typeface="맑은 고딕"/>
              </a:rPr>
              <a:t>2018225135</a:t>
            </a:r>
            <a:r>
              <a:rPr lang="ko-KR" altLang="en-US" sz="2000">
                <a:solidFill>
                  <a:schemeClr val="lt1"/>
                </a:solidFill>
                <a:latin typeface="맑은 고딕"/>
                <a:ea typeface="맑은 고딕"/>
              </a:rPr>
              <a:t> </a:t>
            </a:r>
            <a:r>
              <a:rPr lang="en-US" altLang="ko-KR" sz="2000">
                <a:solidFill>
                  <a:schemeClr val="lt1"/>
                </a:solidFill>
                <a:latin typeface="맑은 고딕"/>
                <a:ea typeface="맑은 고딕"/>
              </a:rPr>
              <a:t>/</a:t>
            </a:r>
            <a:r>
              <a:rPr lang="ko-KR" altLang="en-US" sz="2000">
                <a:solidFill>
                  <a:schemeClr val="lt1"/>
                </a:solidFill>
                <a:latin typeface="맑은 고딕"/>
                <a:ea typeface="맑은 고딕"/>
              </a:rPr>
              <a:t> 유재준</a:t>
            </a:r>
          </a:p>
          <a:p>
            <a:pPr algn="just">
              <a:lnSpc>
                <a:spcPct val="130000"/>
              </a:lnSpc>
              <a:spcBef>
                <a:spcPts val="0"/>
              </a:spcBef>
              <a:defRPr/>
            </a:pPr>
            <a:r>
              <a:rPr lang="ko-KR" altLang="en-US" sz="2000">
                <a:solidFill>
                  <a:schemeClr val="lt1"/>
                </a:solidFill>
                <a:latin typeface="맑은 고딕"/>
                <a:ea typeface="맑은 고딕"/>
              </a:rPr>
              <a:t>정보통신공학과 </a:t>
            </a:r>
            <a:r>
              <a:rPr lang="en-US" altLang="ko-KR" sz="2000">
                <a:solidFill>
                  <a:schemeClr val="lt1"/>
                </a:solidFill>
                <a:latin typeface="맑은 고딕"/>
                <a:ea typeface="맑은 고딕"/>
              </a:rPr>
              <a:t>/</a:t>
            </a:r>
            <a:r>
              <a:rPr lang="ko-KR" altLang="en-US" sz="2000">
                <a:solidFill>
                  <a:schemeClr val="lt1"/>
                </a:solidFill>
                <a:latin typeface="맑은 고딕"/>
                <a:ea typeface="맑은 고딕"/>
              </a:rPr>
              <a:t> </a:t>
            </a:r>
            <a:r>
              <a:rPr lang="EN-US" sz="2000">
                <a:solidFill>
                  <a:schemeClr val="lt1"/>
                </a:solidFill>
                <a:latin typeface="맑은 고딕"/>
                <a:ea typeface="맑은 고딕"/>
              </a:rPr>
              <a:t>2018225040</a:t>
            </a:r>
            <a:r>
              <a:rPr lang="ko-KR" altLang="en-US" sz="2000">
                <a:solidFill>
                  <a:schemeClr val="lt1"/>
                </a:solidFill>
                <a:latin typeface="맑은 고딕"/>
                <a:ea typeface="맑은 고딕"/>
              </a:rPr>
              <a:t> </a:t>
            </a:r>
            <a:r>
              <a:rPr lang="en-US" altLang="ko-KR" sz="2000">
                <a:solidFill>
                  <a:schemeClr val="lt1"/>
                </a:solidFill>
                <a:latin typeface="맑은 고딕"/>
                <a:ea typeface="맑은 고딕"/>
              </a:rPr>
              <a:t>/</a:t>
            </a:r>
            <a:r>
              <a:rPr lang="ko-KR" altLang="en-US" sz="2000">
                <a:solidFill>
                  <a:schemeClr val="lt1"/>
                </a:solidFill>
                <a:latin typeface="맑은 고딕"/>
                <a:ea typeface="맑은 고딕"/>
              </a:rPr>
              <a:t> 홍주오</a:t>
            </a:r>
          </a:p>
          <a:p>
            <a:pPr algn="just">
              <a:lnSpc>
                <a:spcPct val="130000"/>
              </a:lnSpc>
              <a:spcBef>
                <a:spcPts val="0"/>
              </a:spcBef>
              <a:defRPr/>
            </a:pPr>
            <a:r>
              <a:rPr lang="ko-KR" altLang="en-US" sz="2000">
                <a:solidFill>
                  <a:schemeClr val="lt1"/>
                </a:solidFill>
                <a:latin typeface="맑은 고딕"/>
                <a:ea typeface="맑은 고딕"/>
              </a:rPr>
              <a:t>정보통신공학과 </a:t>
            </a:r>
            <a:r>
              <a:rPr lang="en-US" altLang="ko-KR" sz="2000">
                <a:solidFill>
                  <a:schemeClr val="lt1"/>
                </a:solidFill>
                <a:latin typeface="맑은 고딕"/>
                <a:ea typeface="맑은 고딕"/>
              </a:rPr>
              <a:t>/</a:t>
            </a:r>
            <a:r>
              <a:rPr lang="ko-KR" altLang="en-US" sz="2000">
                <a:solidFill>
                  <a:schemeClr val="lt1"/>
                </a:solidFill>
                <a:latin typeface="맑은 고딕"/>
                <a:ea typeface="맑은 고딕"/>
              </a:rPr>
              <a:t> </a:t>
            </a:r>
            <a:r>
              <a:rPr lang="EN-US" sz="2000">
                <a:solidFill>
                  <a:schemeClr val="lt1"/>
                </a:solidFill>
                <a:latin typeface="맑은 고딕"/>
                <a:ea typeface="맑은 고딕"/>
              </a:rPr>
              <a:t>2018225223 </a:t>
            </a:r>
            <a:r>
              <a:rPr lang="en-US" altLang="ko-KR" sz="2000">
                <a:solidFill>
                  <a:schemeClr val="lt1"/>
                </a:solidFill>
                <a:latin typeface="맑은 고딕"/>
                <a:ea typeface="맑은 고딕"/>
              </a:rPr>
              <a:t>/</a:t>
            </a:r>
            <a:r>
              <a:rPr lang="ko-KR" altLang="en-US" sz="2000">
                <a:solidFill>
                  <a:schemeClr val="lt1"/>
                </a:solidFill>
                <a:latin typeface="맑은 고딕"/>
                <a:ea typeface="맑은 고딕"/>
              </a:rPr>
              <a:t> 윤주현</a:t>
            </a:r>
          </a:p>
          <a:p>
            <a:pPr algn="just">
              <a:lnSpc>
                <a:spcPct val="130000"/>
              </a:lnSpc>
              <a:spcBef>
                <a:spcPts val="0"/>
              </a:spcBef>
              <a:defRPr/>
            </a:pPr>
            <a:r>
              <a:rPr lang="ko-KR" altLang="en-US" sz="2000">
                <a:solidFill>
                  <a:schemeClr val="lt1"/>
                </a:solidFill>
                <a:latin typeface="맑은 고딕"/>
                <a:ea typeface="맑은 고딕"/>
              </a:rPr>
              <a:t>정보통신공학과 </a:t>
            </a:r>
            <a:r>
              <a:rPr lang="en-US" altLang="ko-KR" sz="2000">
                <a:solidFill>
                  <a:schemeClr val="lt1"/>
                </a:solidFill>
                <a:latin typeface="맑은 고딕"/>
                <a:ea typeface="맑은 고딕"/>
              </a:rPr>
              <a:t>/</a:t>
            </a:r>
            <a:r>
              <a:rPr lang="ko-KR" altLang="en-US" sz="2000">
                <a:solidFill>
                  <a:schemeClr val="lt1"/>
                </a:solidFill>
                <a:latin typeface="맑은 고딕"/>
                <a:ea typeface="맑은 고딕"/>
              </a:rPr>
              <a:t> </a:t>
            </a:r>
            <a:r>
              <a:rPr lang="EN-US" sz="2000">
                <a:solidFill>
                  <a:schemeClr val="lt1"/>
                </a:solidFill>
                <a:latin typeface="맑은 고딕"/>
                <a:ea typeface="맑은 고딕"/>
              </a:rPr>
              <a:t>2013380076</a:t>
            </a:r>
            <a:r>
              <a:rPr lang="ko-KR" altLang="en-US" sz="2000">
                <a:solidFill>
                  <a:schemeClr val="lt1"/>
                </a:solidFill>
                <a:latin typeface="맑은 고딕"/>
                <a:ea typeface="맑은 고딕"/>
              </a:rPr>
              <a:t> </a:t>
            </a:r>
            <a:r>
              <a:rPr lang="en-US" altLang="ko-KR" sz="2000">
                <a:solidFill>
                  <a:schemeClr val="lt1"/>
                </a:solidFill>
                <a:latin typeface="맑은 고딕"/>
                <a:ea typeface="맑은 고딕"/>
              </a:rPr>
              <a:t>/</a:t>
            </a:r>
            <a:r>
              <a:rPr lang="ko-KR" altLang="en-US" sz="2000">
                <a:solidFill>
                  <a:schemeClr val="lt1"/>
                </a:solidFill>
                <a:latin typeface="맑은 고딕"/>
                <a:ea typeface="맑은 고딕"/>
              </a:rPr>
              <a:t> 채진원</a:t>
            </a:r>
          </a:p>
          <a:p>
            <a:pPr algn="just">
              <a:lnSpc>
                <a:spcPct val="130000"/>
              </a:lnSpc>
              <a:spcBef>
                <a:spcPts val="0"/>
              </a:spcBef>
              <a:defRPr/>
            </a:pPr>
            <a:r>
              <a:rPr lang="ko-KR" altLang="en-US" sz="2000">
                <a:solidFill>
                  <a:schemeClr val="lt1"/>
                </a:solidFill>
                <a:latin typeface="맑은 고딕"/>
                <a:ea typeface="맑은 고딕"/>
              </a:rPr>
              <a:t>정보통신공학과 </a:t>
            </a:r>
            <a:r>
              <a:rPr lang="en-US" altLang="ko-KR" sz="2000">
                <a:solidFill>
                  <a:schemeClr val="lt1"/>
                </a:solidFill>
                <a:latin typeface="맑은 고딕"/>
                <a:ea typeface="맑은 고딕"/>
              </a:rPr>
              <a:t>/</a:t>
            </a:r>
            <a:r>
              <a:rPr lang="ko-KR" altLang="en-US" sz="2000">
                <a:solidFill>
                  <a:schemeClr val="lt1"/>
                </a:solidFill>
                <a:latin typeface="맑은 고딕"/>
                <a:ea typeface="맑은 고딕"/>
              </a:rPr>
              <a:t> </a:t>
            </a:r>
            <a:r>
              <a:rPr lang="EN-US" sz="2000">
                <a:solidFill>
                  <a:schemeClr val="lt1"/>
                </a:solidFill>
                <a:latin typeface="맑은 고딕"/>
                <a:ea typeface="맑은 고딕"/>
              </a:rPr>
              <a:t>2020380066</a:t>
            </a:r>
            <a:r>
              <a:rPr lang="ko-KR" altLang="en-US" sz="2000">
                <a:solidFill>
                  <a:schemeClr val="lt1"/>
                </a:solidFill>
                <a:latin typeface="맑은 고딕"/>
                <a:ea typeface="맑은 고딕"/>
              </a:rPr>
              <a:t> </a:t>
            </a:r>
            <a:r>
              <a:rPr lang="en-US" altLang="ko-KR" sz="2000">
                <a:solidFill>
                  <a:schemeClr val="lt1"/>
                </a:solidFill>
                <a:latin typeface="맑은 고딕"/>
                <a:ea typeface="맑은 고딕"/>
              </a:rPr>
              <a:t>/</a:t>
            </a:r>
            <a:r>
              <a:rPr lang="ko-KR" altLang="en-US" sz="2000">
                <a:solidFill>
                  <a:schemeClr val="lt1"/>
                </a:solidFill>
                <a:latin typeface="맑은 고딕"/>
                <a:ea typeface="맑은 고딕"/>
              </a:rPr>
              <a:t> 박종석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FB1ED0-0541-8DC5-585B-C8D713C9DAFB}"/>
              </a:ext>
            </a:extLst>
          </p:cNvPr>
          <p:cNvSpPr txBox="1"/>
          <p:nvPr/>
        </p:nvSpPr>
        <p:spPr>
          <a:xfrm>
            <a:off x="6724952" y="3217916"/>
            <a:ext cx="4835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+mj-ea"/>
                <a:ea typeface="+mj-ea"/>
              </a:rPr>
              <a:t>비트코인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 시세 예측을 통한 딥러닝 모델의 정확도 비교 웹 플랫폼 개발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3333" y="1156587"/>
            <a:ext cx="19352380" cy="47085"/>
            <a:chOff x="-533333" y="1156587"/>
            <a:chExt cx="19352380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533333" y="1156587"/>
              <a:ext cx="19352380" cy="4708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2E9169F-0516-9CD3-A6F6-1523BDCC2984}"/>
              </a:ext>
            </a:extLst>
          </p:cNvPr>
          <p:cNvSpPr txBox="1"/>
          <p:nvPr/>
        </p:nvSpPr>
        <p:spPr>
          <a:xfrm>
            <a:off x="8229600" y="419100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모델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112C33-0BEF-4B3A-4EBE-FCF513934A1A}"/>
              </a:ext>
            </a:extLst>
          </p:cNvPr>
          <p:cNvSpPr txBox="1"/>
          <p:nvPr/>
        </p:nvSpPr>
        <p:spPr>
          <a:xfrm>
            <a:off x="1219200" y="1733371"/>
            <a:ext cx="556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/>
              <a:t>GRU </a:t>
            </a:r>
            <a:r>
              <a:rPr lang="ko-KR" altLang="en-US" sz="2400" dirty="0"/>
              <a:t>모델</a:t>
            </a:r>
            <a:endParaRPr lang="en-US" altLang="ko-KR" sz="2400" dirty="0"/>
          </a:p>
          <a:p>
            <a:pPr algn="l"/>
            <a:endParaRPr lang="en-US" altLang="ko-KR" sz="2400" dirty="0"/>
          </a:p>
          <a:p>
            <a:pPr algn="l"/>
            <a:endParaRPr lang="ko-KR" altLang="en-US" sz="2400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0F02321-FE83-4A0E-9DE0-7BE334016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530" y="2540069"/>
            <a:ext cx="8463403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 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GRU는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LSTM의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장기 의존성 문제에 대한 해결책을 유지하면서, 은닉 상태를 업데이트하는 계산을 줄였다. 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ea"/>
              <a:cs typeface="함초롬바탕" panose="02030604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다시 말해서,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GRU는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성능은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LSTM과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유사하면서 복잡했던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LSTM의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구조를 간단화 시켰다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9C6CCC-5F38-9D35-C8E8-6B3870BE29E5}"/>
              </a:ext>
            </a:extLst>
          </p:cNvPr>
          <p:cNvSpPr txBox="1"/>
          <p:nvPr/>
        </p:nvSpPr>
        <p:spPr>
          <a:xfrm>
            <a:off x="1219200" y="4644377"/>
            <a:ext cx="601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/>
              <a:t>GRU </a:t>
            </a:r>
            <a:r>
              <a:rPr lang="ko-KR" altLang="en-US" sz="2400" dirty="0"/>
              <a:t>모델의 구조</a:t>
            </a:r>
            <a:endParaRPr lang="en-US" altLang="ko-KR" sz="2400" dirty="0"/>
          </a:p>
          <a:p>
            <a:pPr algn="l"/>
            <a:endParaRPr lang="ko-KR" altLang="en-US" sz="2400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6CF453D-56D4-B467-BDED-992AEC9C2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8672" y="5261709"/>
            <a:ext cx="8552742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입력 게이트는 현재 입력 데이터를 이전 상태와 함께 처리하기 위한 게이트이다.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ea"/>
              <a:cs typeface="함초롬바탕" panose="02030604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리셋 게이트는 이전 상태의 얼마나 많은 정보를 유지할 것인지를 결정하기 위한 게이트이다. 새로운 상태는 입력 데이터와 이전 상태, 리셋 게이트를 고려하여 계산된 새로운 상태 값이다. 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ea"/>
              <a:cs typeface="함초롬바탕" panose="02030604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2400" dirty="0">
              <a:solidFill>
                <a:srgbClr val="000000"/>
              </a:solidFill>
              <a:latin typeface="+mn-ea"/>
              <a:cs typeface="함초롬바탕" panose="02030604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업데이트 게이트는 이전 상태에서 얼마나 많은 정보를 유지할 것인지를 결정하기 위한 게이트이다.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ea"/>
              <a:cs typeface="함초롬바탕" panose="02030604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2400" dirty="0">
              <a:solidFill>
                <a:srgbClr val="000000"/>
              </a:solidFill>
              <a:latin typeface="+mn-ea"/>
              <a:cs typeface="함초롬바탕" panose="02030604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출력 게이트는 새로운 상태와 업데이트 게이트를 이용하여 계산된 출력 값이다.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9292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3333" y="1156587"/>
            <a:ext cx="19352380" cy="47085"/>
            <a:chOff x="-533333" y="1156587"/>
            <a:chExt cx="19352380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533333" y="1156587"/>
              <a:ext cx="19352380" cy="4708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2E9169F-0516-9CD3-A6F6-1523BDCC2984}"/>
              </a:ext>
            </a:extLst>
          </p:cNvPr>
          <p:cNvSpPr txBox="1"/>
          <p:nvPr/>
        </p:nvSpPr>
        <p:spPr>
          <a:xfrm>
            <a:off x="8229600" y="419100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모델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4A45C9-51F1-F6FE-641C-2B39DDD596EC}"/>
              </a:ext>
            </a:extLst>
          </p:cNvPr>
          <p:cNvSpPr txBox="1"/>
          <p:nvPr/>
        </p:nvSpPr>
        <p:spPr>
          <a:xfrm>
            <a:off x="990600" y="1866900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/>
              <a:t>GRU </a:t>
            </a:r>
            <a:r>
              <a:rPr lang="ko-KR" altLang="en-US" sz="2400" dirty="0"/>
              <a:t>모델의 작동원리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DD9AA45-C244-DB63-8DBA-256F2885A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79" y="3324509"/>
            <a:ext cx="7848600" cy="481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21C44F87-6E24-51DC-22BC-FD3B698AE8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4865" y="2038022"/>
            <a:ext cx="756193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첫 번째로는 업데이트 게이트이다. 업데이트 게이트는 이전 시점의 출력과 현재 시점의 연산결과 중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어떤것에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더 가중치를 주는 가를 결정해준다.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8255D12-049E-8BB8-506B-8179E271E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7970" y="3381276"/>
            <a:ext cx="828468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두 번째로는 리셋 게이트이다.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리셋게이트는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이전 시점의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출력값을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새로운 현재 시점의 출력이 될 출력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후보값에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얼마나 포함시킬 것인지 결정해준다.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265C0C0-80B9-A0FD-0912-7E3EAB8A9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7970" y="4755827"/>
            <a:ext cx="7543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마지막으로 연산한 결과들을 토대로 현재시점의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출력값을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결정하는 단계이다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pic>
        <p:nvPicPr>
          <p:cNvPr id="3081" name="Picture 9">
            <a:extLst>
              <a:ext uri="{FF2B5EF4-FFF2-40B4-BE49-F238E27FC236}">
                <a16:creationId xmlns:a16="http://schemas.microsoft.com/office/drawing/2014/main" id="{F52DA381-C951-5F49-A2AD-C9F137333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4865" y="5729974"/>
            <a:ext cx="3431877" cy="64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>
            <a:extLst>
              <a:ext uri="{FF2B5EF4-FFF2-40B4-BE49-F238E27FC236}">
                <a16:creationId xmlns:a16="http://schemas.microsoft.com/office/drawing/2014/main" id="{C0553842-A7BC-AAAC-FF4E-815ABCA23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325" y="-396875"/>
            <a:ext cx="3238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12">
            <a:extLst>
              <a:ext uri="{FF2B5EF4-FFF2-40B4-BE49-F238E27FC236}">
                <a16:creationId xmlns:a16="http://schemas.microsoft.com/office/drawing/2014/main" id="{E654F11E-F3ED-0A2A-F07E-5BDE933CE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0802" y="6356152"/>
            <a:ext cx="8642859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업데이트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게이트값은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시그모이드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함수의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출력값이기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때문에 출력범위가 0~1사이가 된다. 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ea"/>
              <a:cs typeface="함초롬바탕" panose="02030604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업데이트 게이트의 값이 0이라면 최종 출력에서 현재시점에서의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후보값이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반영되지않고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이전시점의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출력값이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그대로 출력된다. 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ea"/>
              <a:cs typeface="함초롬바탕" panose="02030604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 반대로 업데이트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게이트값이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1이라면 이전시점의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출력값은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현재 시점의 출력에 반영되지 않고 현재시점에서의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후보값으로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결정된다. 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ea"/>
              <a:cs typeface="함초롬바탕" panose="02030604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 이러한 순환 연산과정은 입력이 모두 입력되어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연산되고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출력으로 나가는 과정이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끝날때까지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반복된다.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30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3333" y="1156587"/>
            <a:ext cx="19352380" cy="47085"/>
            <a:chOff x="-533333" y="1156587"/>
            <a:chExt cx="19352380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533333" y="1156587"/>
              <a:ext cx="19352380" cy="4708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2E9169F-0516-9CD3-A6F6-1523BDCC2984}"/>
              </a:ext>
            </a:extLst>
          </p:cNvPr>
          <p:cNvSpPr txBox="1"/>
          <p:nvPr/>
        </p:nvSpPr>
        <p:spPr>
          <a:xfrm>
            <a:off x="8229600" y="419100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모델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2AE049-7323-C95B-B53A-14D7B4807A58}"/>
              </a:ext>
            </a:extLst>
          </p:cNvPr>
          <p:cNvSpPr txBox="1"/>
          <p:nvPr/>
        </p:nvSpPr>
        <p:spPr>
          <a:xfrm>
            <a:off x="1066800" y="2019300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/>
              <a:t>ARIMA </a:t>
            </a:r>
            <a:r>
              <a:rPr lang="ko-KR" altLang="en-US" sz="2400" dirty="0"/>
              <a:t>모델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F6E3A84-C9F6-8456-5CAE-8588572B9E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2605302"/>
            <a:ext cx="96774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ARIMA 모델은 시계열 데이터를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예측하는데에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사용되는 모델 중 하나이다.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ARIMA 모델은 시계열 데이터의 경향성, 패턴, 계절성을 파악하여 이를 기반으로 미래 값을 예측한다.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448F64B-17A1-4478-95C5-3A3C0A7645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5191451"/>
            <a:ext cx="9687823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첫 번째로는 데이터의 정상성 검사이다. ARIMA 모델은 정상성 시계열 데이터에서만 적용 가능</a:t>
            </a:r>
            <a:r>
              <a:rPr kumimoji="0" lang="ko-KR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하다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. 따라서, 우선 주어진 데이터가 정상성을 가지는지 검사한다.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F0CD32-B928-E450-F287-133E0A3E638C}"/>
              </a:ext>
            </a:extLst>
          </p:cNvPr>
          <p:cNvSpPr txBox="1"/>
          <p:nvPr/>
        </p:nvSpPr>
        <p:spPr>
          <a:xfrm>
            <a:off x="1066800" y="4544294"/>
            <a:ext cx="3473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/>
              <a:t>ARIMA </a:t>
            </a:r>
            <a:r>
              <a:rPr lang="ko-KR" altLang="en-US" sz="2400" dirty="0"/>
              <a:t>모델의 작동원리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9430D2A-90EA-CEDB-1E3F-57644376C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6468744"/>
            <a:ext cx="96774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두 번째로는 모형 설정이다. ARIMA 모델은 AR(Auto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Regressive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), MA(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Moving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Average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), 및 차분(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Difference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)의 3가지 파라미터를 사용하여 모델을 설정한다.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354C0CF-3BFE-A4A7-3416-1C43424ABA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6377" y="7711102"/>
            <a:ext cx="779572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세 번째로는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모수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추정이다. 모델의 파라미터를 추정한다.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5DE8A527-5D4D-2177-E121-0A06BEE50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8362691"/>
            <a:ext cx="1188719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네 번째로는 모형 검토이다. 추정된 모델이 데이터를 얼마나 잘 예측하는지 검토한다. 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510958D6-1D7E-92B2-808E-10D41A7E1D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6377" y="8953460"/>
            <a:ext cx="1114920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다섯 번째로는 모형 예측이다. 추정된 모델을 사용하여 시계열 데이터를 예측한다. 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0282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  <p:bldP spid="8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3333" y="1156587"/>
            <a:ext cx="19352380" cy="47085"/>
            <a:chOff x="-533333" y="1156587"/>
            <a:chExt cx="19352380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533333" y="1156587"/>
              <a:ext cx="19352380" cy="4708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2E9169F-0516-9CD3-A6F6-1523BDCC2984}"/>
              </a:ext>
            </a:extLst>
          </p:cNvPr>
          <p:cNvSpPr txBox="1"/>
          <p:nvPr/>
        </p:nvSpPr>
        <p:spPr>
          <a:xfrm>
            <a:off x="8229600" y="419100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모델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BE3D7A-7C4F-709F-5221-BB4137EB0E9A}"/>
              </a:ext>
            </a:extLst>
          </p:cNvPr>
          <p:cNvSpPr txBox="1"/>
          <p:nvPr/>
        </p:nvSpPr>
        <p:spPr>
          <a:xfrm>
            <a:off x="1133061" y="1448569"/>
            <a:ext cx="571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/>
              <a:t>PROPHET </a:t>
            </a:r>
            <a:r>
              <a:rPr lang="ko-KR" altLang="en-US" sz="2400" dirty="0"/>
              <a:t>모델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08CE70C-F138-46AF-040A-49BD369834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3061" y="2076157"/>
            <a:ext cx="9444360" cy="2000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PROPHET 모델은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Facebook에서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개발한 시계열 예측 모델로, 간단하고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ea"/>
              <a:cs typeface="함초롬바탕" panose="02030604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2000" dirty="0">
              <a:solidFill>
                <a:srgbClr val="000000"/>
              </a:solidFill>
              <a:latin typeface="+mn-ea"/>
              <a:cs typeface="함초롬바탕" panose="02030604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유연한 방법으로 시간에 따른 데이터의 패턴을 모델링하고 예측할 수 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ea"/>
              <a:cs typeface="함초롬바탕" panose="02030604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2000" dirty="0">
              <a:solidFill>
                <a:srgbClr val="000000"/>
              </a:solidFill>
              <a:latin typeface="+mn-ea"/>
              <a:cs typeface="함초롬바탕" panose="02030604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있다. 이 모델은 특히 계절성 패턴을 갖는 데이터에 적합하다.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7BDF5A-D960-58E0-A1E0-C2D7C9F1F944}"/>
              </a:ext>
            </a:extLst>
          </p:cNvPr>
          <p:cNvSpPr txBox="1"/>
          <p:nvPr/>
        </p:nvSpPr>
        <p:spPr>
          <a:xfrm>
            <a:off x="1133061" y="3843637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/>
              <a:t>PROPHET </a:t>
            </a:r>
            <a:r>
              <a:rPr lang="ko-KR" altLang="en-US" sz="2400" dirty="0"/>
              <a:t>모델의 작동원리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0882198-6B42-9495-ACB6-A63FFE080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3061" y="4457700"/>
            <a:ext cx="11720883" cy="594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첫 번째로는 트렌드 구성이다. PROPHET 모델은 데이터에 존재하는 주기성, 성장 또는 감소하는 추세 등과 같은 트렌드를 모델링한다. 이를 위해 시계열 데이터를 주간, 월간 또는 연간의 트렌드 구성 요소로 분해한다.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ea"/>
              <a:cs typeface="함초롬바탕" panose="02030604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두 번째로는 계절성 모델링이다.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PROPHET은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주기적인 계절성 요소를 모델링하여 데이터의 계절성 변동을 포착합니다. 계절성은 연간, 월간, 주간 등 다양한 주기로 발생할 수 있으며,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PROPHET은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이를 감지하고 예측에 반영한다.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ea"/>
              <a:cs typeface="함초롬바탕" panose="02030604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세 번째로는 휴일 효과 고려이다.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PROPHET은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휴일과 같은 이벤트가 데이터에 미치는 영향을 고려한다. 휴일은 예측에 미치는 영향이 크므로,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PROPHET은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휴일의 효과를 모델에 포함하여 더 정확한 예측을 가능하게 한다.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ea"/>
              <a:cs typeface="함초롬바탕" panose="02030604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네 번째로는 유연한 모델링이다. PROPHET 모델은 다양한 데이터 패턴을 수용할 수 있는 유연한 모델이다. 예측 대상 데이터에 대한 여러 가정을 자동으로 설정하고, 이를 조정할 수 있는 매개 변수를 제공하여 모델을 더욱 유연하게 조정할 수 있다.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ea"/>
              <a:cs typeface="함초롬바탕" panose="02030604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다섯 번째로는 예측 결과 해석이다.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PROPHET은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트렌드, 계절성, 휴일 효과 등을 고려하여 예측 결과를 제공한다. 이를 통해 시계열 데이터의 미래 동향을 예측할 수 있으며, 결과를 해석하고 활용할 수 있다.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2540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3333" y="1156587"/>
            <a:ext cx="19352380" cy="47085"/>
            <a:chOff x="-533333" y="1156587"/>
            <a:chExt cx="19352380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533333" y="1156587"/>
              <a:ext cx="19352380" cy="4708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2E9169F-0516-9CD3-A6F6-1523BDCC2984}"/>
              </a:ext>
            </a:extLst>
          </p:cNvPr>
          <p:cNvSpPr txBox="1"/>
          <p:nvPr/>
        </p:nvSpPr>
        <p:spPr>
          <a:xfrm>
            <a:off x="8229600" y="419100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데이터 설명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9EDC73C-720F-1EEE-9944-F7FD471C1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59" y="3757342"/>
            <a:ext cx="7843341" cy="277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99F1AE39-00BB-BF87-71E6-C7B02401E6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918" y="2863074"/>
            <a:ext cx="9839082" cy="45608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5A146D-FB47-4D3A-F4B5-7E21B9C477FE}"/>
              </a:ext>
            </a:extLst>
          </p:cNvPr>
          <p:cNvSpPr txBox="1"/>
          <p:nvPr/>
        </p:nvSpPr>
        <p:spPr>
          <a:xfrm>
            <a:off x="990600" y="1714500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/>
              <a:t>FINANCEDATAREADER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9216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3333" y="1156587"/>
            <a:ext cx="19352380" cy="47085"/>
            <a:chOff x="-533333" y="1156587"/>
            <a:chExt cx="19352380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533333" y="1156587"/>
              <a:ext cx="19352380" cy="4708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2E9169F-0516-9CD3-A6F6-1523BDCC2984}"/>
              </a:ext>
            </a:extLst>
          </p:cNvPr>
          <p:cNvSpPr txBox="1"/>
          <p:nvPr/>
        </p:nvSpPr>
        <p:spPr>
          <a:xfrm>
            <a:off x="8229600" y="419100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데이터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12D3FE-88F0-B723-202F-2A7BF573CBED}"/>
              </a:ext>
            </a:extLst>
          </p:cNvPr>
          <p:cNvSpPr txBox="1"/>
          <p:nvPr/>
        </p:nvSpPr>
        <p:spPr>
          <a:xfrm>
            <a:off x="964586" y="1790699"/>
            <a:ext cx="3962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400" dirty="0">
                <a:latin typeface="+mn-ea"/>
              </a:rPr>
              <a:t>FINANCEDATAREADER</a:t>
            </a:r>
            <a:endParaRPr lang="ko-KR" altLang="en-US" sz="2400" dirty="0">
              <a:latin typeface="+mn-ea"/>
            </a:endParaRPr>
          </a:p>
        </p:txBody>
      </p:sp>
      <p:pic>
        <p:nvPicPr>
          <p:cNvPr id="7" name="그림 6" descr="그래프, 라인, 스크린샷, 도표이(가) 표시된 사진&#10;&#10;자동 생성된 설명">
            <a:extLst>
              <a:ext uri="{FF2B5EF4-FFF2-40B4-BE49-F238E27FC236}">
                <a16:creationId xmlns:a16="http://schemas.microsoft.com/office/drawing/2014/main" id="{2BD95EF0-0FF9-9252-63ED-4E0634389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50441"/>
            <a:ext cx="7010400" cy="5807759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8851493C-B12A-7833-3110-9B29AB807D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2021532"/>
            <a:ext cx="9322414" cy="7109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FinanceDataReader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라이브러리는 한국 주식 가격, 미국주식 가격, 지수, 환율, 암호화폐 가격, 종목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리스팅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등 금융 데이터 수집 라이브러리이다.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ea"/>
              <a:cs typeface="함초롬바탕" panose="02030604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ea"/>
              <a:cs typeface="함초롬바탕" panose="02030604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또한 금융 데이터를 다루는데 가장 기본이 되는 데이터는 거래소별 전체 종목 코드와 가격 데이터이다.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ea"/>
              <a:cs typeface="함초롬바탕" panose="02030604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 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FinanceDataReader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라이브러리에는 종목 코드에는 KRX (KOSPI, KODAQ, KONEX), NASDAQ, NYSE, AMEX, S&amp;P 500이 있고, 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ea"/>
              <a:cs typeface="함초롬바탕" panose="02030604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2400" dirty="0">
              <a:solidFill>
                <a:srgbClr val="000000"/>
              </a:solidFill>
              <a:latin typeface="+mn-ea"/>
              <a:cs typeface="함초롬바탕" panose="02030604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가격 데이터에는 해외주식가격데이터(애플, 아마존 등), 국내 주식 가격 데이터(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삼성전자,셀트리온헬스케어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등), 각종 지수(코스피 지수, 코스닥 지수,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나스닥지수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), 암호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화페가격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(BTC/USD, BTC/KRW), 환율 데이터(원달러환율, 달러당 유료화 환율) 이 있다. 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ea"/>
              <a:cs typeface="함초롬바탕" panose="02030604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FinanceDataReader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라이브러리에서 2018년 1월1일부터 2022년 12월 31일까지의 데이터를 가져와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비트코인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시세 분석 및 예측에 필요한 데이터를 사용하였다.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6191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3333" y="1156587"/>
            <a:ext cx="19352380" cy="47085"/>
            <a:chOff x="-533333" y="1156587"/>
            <a:chExt cx="19352380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533333" y="1156587"/>
              <a:ext cx="19352380" cy="4708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2E9169F-0516-9CD3-A6F6-1523BDCC2984}"/>
              </a:ext>
            </a:extLst>
          </p:cNvPr>
          <p:cNvSpPr txBox="1"/>
          <p:nvPr/>
        </p:nvSpPr>
        <p:spPr>
          <a:xfrm>
            <a:off x="8229600" y="419100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모델링 주제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5A2F7A-0D4D-6558-C33D-931436FFA4FB}"/>
              </a:ext>
            </a:extLst>
          </p:cNvPr>
          <p:cNvSpPr txBox="1"/>
          <p:nvPr/>
        </p:nvSpPr>
        <p:spPr>
          <a:xfrm>
            <a:off x="2495245" y="2418782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dirty="0"/>
              <a:t>일론 </a:t>
            </a:r>
            <a:r>
              <a:rPr lang="ko-KR" altLang="en-US" sz="2400" dirty="0" err="1"/>
              <a:t>머스크의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비트코인</a:t>
            </a:r>
            <a:r>
              <a:rPr lang="ko-KR" altLang="en-US" sz="2400" dirty="0"/>
              <a:t> 발언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512B47A-5747-7F6B-925C-BD31C25E0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297" y="3543300"/>
            <a:ext cx="7351296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일론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머스크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사건은 2021년 5월 13일이 되자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머스크는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비트코인이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과도한 전력소모와 화석연료 사용으로 인해 환경 파괴적이라며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테슬라의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비트코인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결제를 잠정 중단하겠다고 밝혔다. 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ea"/>
              <a:cs typeface="함초롬바탕" panose="02030604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ea"/>
              <a:cs typeface="함초롬바탕" panose="02030604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해당 트윗 직후 전체 가상화폐 시가총액 415조원이 하루만에 증발했으며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머스크는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깨진 하트 이모티콘 트윗을 쓰는 등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비트코인과의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이별을 암시하기도 했다.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ea"/>
              <a:cs typeface="함초롬바탕" panose="02030604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 이 때문에 1분기 실적 발표 이후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테슬라가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초고점에서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비트코인을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전량매도했을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것이라는 공포로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패닉셀이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시작되었으나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머스크가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테슬라는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1분기 매도 이후로 한 번도 판매하지 않았다는 트윗을 써 단기적으로 가격이 상승하였다.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2E9FC0-3BE2-4D5A-6E0E-749594B445AC}"/>
              </a:ext>
            </a:extLst>
          </p:cNvPr>
          <p:cNvSpPr txBox="1"/>
          <p:nvPr/>
        </p:nvSpPr>
        <p:spPr>
          <a:xfrm>
            <a:off x="11654388" y="2415209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dirty="0"/>
              <a:t>우크라이나 전쟁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E2B4BB6-DC1A-72E1-2F24-B80633682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8400" y="4148161"/>
            <a:ext cx="7467601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우크라이나 전쟁은 2022년 2월 24일 러시아 대통령 블라디미르 푸틴이 특별 군사작전 개시 명령을 선언한 이후 러시아가 우크라이나를 침공하면서 발발한 전쟁이자 21세기 2번째로 일어난 유럽 국가 간의 전쟁이다.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ea"/>
              <a:cs typeface="함초롬바탕" panose="02030604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 푸틴은 우크라이나의 비무장화,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비나치화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돈바스주민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보호를 명분으로 내세우며 전쟁을 개시하였다.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101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3333" y="1156587"/>
            <a:ext cx="19352380" cy="47085"/>
            <a:chOff x="-533333" y="1156587"/>
            <a:chExt cx="19352380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533333" y="1156587"/>
              <a:ext cx="19352380" cy="4708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59320A-3B50-EFB3-8592-744AD1A2368F}"/>
              </a:ext>
            </a:extLst>
          </p:cNvPr>
          <p:cNvSpPr txBox="1"/>
          <p:nvPr/>
        </p:nvSpPr>
        <p:spPr>
          <a:xfrm>
            <a:off x="8229600" y="1943100"/>
            <a:ext cx="571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LSTM </a:t>
            </a:r>
            <a:r>
              <a:rPr lang="ko-KR" altLang="en-US" sz="2400" dirty="0"/>
              <a:t>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E9169F-0516-9CD3-A6F6-1523BDCC2984}"/>
              </a:ext>
            </a:extLst>
          </p:cNvPr>
          <p:cNvSpPr txBox="1"/>
          <p:nvPr/>
        </p:nvSpPr>
        <p:spPr>
          <a:xfrm>
            <a:off x="8229600" y="419100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모델링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16E06EE-4B1A-5438-7A32-37B77DFC1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66" y="2723073"/>
            <a:ext cx="8633791" cy="521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145BABE2-6B3D-C92F-76CC-030C155E3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0" y="2752185"/>
            <a:ext cx="8888896" cy="498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5A2A3F-1A09-9E7C-26A9-3D2A5C9FEC01}"/>
              </a:ext>
            </a:extLst>
          </p:cNvPr>
          <p:cNvSpPr txBox="1"/>
          <p:nvPr/>
        </p:nvSpPr>
        <p:spPr>
          <a:xfrm>
            <a:off x="3429000" y="8761081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err="1"/>
              <a:t>일론머스크</a:t>
            </a:r>
            <a:r>
              <a:rPr lang="ko-KR" altLang="en-US" dirty="0"/>
              <a:t> 발언 이후 예측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E3F4D-5820-A3F4-0A91-A07AF27FC390}"/>
              </a:ext>
            </a:extLst>
          </p:cNvPr>
          <p:cNvSpPr txBox="1"/>
          <p:nvPr/>
        </p:nvSpPr>
        <p:spPr>
          <a:xfrm>
            <a:off x="12039600" y="8761081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/>
              <a:t>우크라이나 전쟁 이후 예측</a:t>
            </a:r>
          </a:p>
        </p:txBody>
      </p:sp>
    </p:spTree>
    <p:extLst>
      <p:ext uri="{BB962C8B-B14F-4D97-AF65-F5344CB8AC3E}">
        <p14:creationId xmlns:p14="http://schemas.microsoft.com/office/powerpoint/2010/main" val="396540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3333" y="1156587"/>
            <a:ext cx="19352380" cy="47085"/>
            <a:chOff x="-533333" y="1156587"/>
            <a:chExt cx="19352380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-533333" y="1156587"/>
              <a:ext cx="19352380" cy="4708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59320A-3B50-EFB3-8592-744AD1A2368F}"/>
              </a:ext>
            </a:extLst>
          </p:cNvPr>
          <p:cNvSpPr txBox="1"/>
          <p:nvPr/>
        </p:nvSpPr>
        <p:spPr>
          <a:xfrm>
            <a:off x="8115300" y="1623812"/>
            <a:ext cx="571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LSTM </a:t>
            </a:r>
            <a:r>
              <a:rPr lang="ko-KR" altLang="en-US" sz="2400" dirty="0"/>
              <a:t>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E9169F-0516-9CD3-A6F6-1523BDCC2984}"/>
              </a:ext>
            </a:extLst>
          </p:cNvPr>
          <p:cNvSpPr txBox="1"/>
          <p:nvPr/>
        </p:nvSpPr>
        <p:spPr>
          <a:xfrm>
            <a:off x="8229600" y="419100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모델링</a:t>
            </a:r>
          </a:p>
        </p:txBody>
      </p:sp>
      <p:pic>
        <p:nvPicPr>
          <p:cNvPr id="5" name="KakaoTalk_20230611_193428218">
            <a:hlinkClick r:id="" action="ppaction://media"/>
            <a:extLst>
              <a:ext uri="{FF2B5EF4-FFF2-40B4-BE49-F238E27FC236}">
                <a16:creationId xmlns:a16="http://schemas.microsoft.com/office/drawing/2014/main" id="{5BA21267-B761-77D4-A1EE-307B1A2630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76600" y="2505618"/>
            <a:ext cx="11125200" cy="62579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E8E843-AEAC-0638-EBDA-1ECB164CCC97}"/>
              </a:ext>
            </a:extLst>
          </p:cNvPr>
          <p:cNvSpPr txBox="1"/>
          <p:nvPr/>
        </p:nvSpPr>
        <p:spPr>
          <a:xfrm>
            <a:off x="7810500" y="9433964"/>
            <a:ext cx="632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/>
              <a:t>슬라이딩 윈도우 적용</a:t>
            </a:r>
          </a:p>
        </p:txBody>
      </p:sp>
    </p:spTree>
    <p:extLst>
      <p:ext uri="{BB962C8B-B14F-4D97-AF65-F5344CB8AC3E}">
        <p14:creationId xmlns:p14="http://schemas.microsoft.com/office/powerpoint/2010/main" val="56670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3333" y="1156587"/>
            <a:ext cx="19352380" cy="47085"/>
            <a:chOff x="-533333" y="1156587"/>
            <a:chExt cx="19352380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533333" y="1156587"/>
              <a:ext cx="19352380" cy="4708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59320A-3B50-EFB3-8592-744AD1A2368F}"/>
              </a:ext>
            </a:extLst>
          </p:cNvPr>
          <p:cNvSpPr txBox="1"/>
          <p:nvPr/>
        </p:nvSpPr>
        <p:spPr>
          <a:xfrm>
            <a:off x="8115300" y="2095500"/>
            <a:ext cx="571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GRU </a:t>
            </a:r>
            <a:r>
              <a:rPr lang="ko-KR" altLang="en-US" sz="2400" dirty="0"/>
              <a:t>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E9169F-0516-9CD3-A6F6-1523BDCC2984}"/>
              </a:ext>
            </a:extLst>
          </p:cNvPr>
          <p:cNvSpPr txBox="1"/>
          <p:nvPr/>
        </p:nvSpPr>
        <p:spPr>
          <a:xfrm>
            <a:off x="8229600" y="419100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모델링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0CF3215B-1BF1-3E31-BA1A-858F6FB22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417410"/>
            <a:ext cx="7981950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D787FE04-FF6E-D725-2856-337C1B296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3179" y="3417410"/>
            <a:ext cx="7991475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266195-CF81-9D8E-4A01-3E9CF277B673}"/>
              </a:ext>
            </a:extLst>
          </p:cNvPr>
          <p:cNvSpPr txBox="1"/>
          <p:nvPr/>
        </p:nvSpPr>
        <p:spPr>
          <a:xfrm>
            <a:off x="3124200" y="8759424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err="1"/>
              <a:t>일론머스크</a:t>
            </a:r>
            <a:r>
              <a:rPr lang="ko-KR" altLang="en-US" dirty="0"/>
              <a:t> 발언 이후 예측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8FB30B-9AC4-010B-79E6-58096CB7822C}"/>
              </a:ext>
            </a:extLst>
          </p:cNvPr>
          <p:cNvSpPr txBox="1"/>
          <p:nvPr/>
        </p:nvSpPr>
        <p:spPr>
          <a:xfrm>
            <a:off x="12420600" y="8786444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/>
              <a:t>우크라이나 전쟁 이후 예측</a:t>
            </a:r>
          </a:p>
        </p:txBody>
      </p:sp>
    </p:spTree>
    <p:extLst>
      <p:ext uri="{BB962C8B-B14F-4D97-AF65-F5344CB8AC3E}">
        <p14:creationId xmlns:p14="http://schemas.microsoft.com/office/powerpoint/2010/main" val="345123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3333" y="1156587"/>
            <a:ext cx="19352380" cy="47085"/>
            <a:chOff x="-533333" y="1156587"/>
            <a:chExt cx="19352380" cy="470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533333" y="1156587"/>
              <a:ext cx="19352380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72771" y="2237522"/>
            <a:ext cx="4235985" cy="3345955"/>
            <a:chOff x="1572771" y="2237522"/>
            <a:chExt cx="4235985" cy="33459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572771" y="2237522"/>
              <a:ext cx="4235985" cy="33459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9965" y="3079096"/>
            <a:ext cx="3781596" cy="2268958"/>
            <a:chOff x="1799965" y="3079096"/>
            <a:chExt cx="3781596" cy="22689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99965" y="3079096"/>
              <a:ext cx="3781596" cy="226895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756153" y="2555020"/>
            <a:ext cx="956692" cy="3960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024865" y="6499706"/>
            <a:ext cx="4235985" cy="2932308"/>
            <a:chOff x="7024865" y="6499706"/>
            <a:chExt cx="4235985" cy="29323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024865" y="6499706"/>
              <a:ext cx="4235985" cy="293230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217772" y="6817201"/>
            <a:ext cx="518082" cy="39603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261583" y="7320162"/>
            <a:ext cx="3738382" cy="1864749"/>
            <a:chOff x="7261583" y="7320162"/>
            <a:chExt cx="3738382" cy="186474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7261583" y="7320162"/>
              <a:ext cx="3738382" cy="18647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65564" y="2237522"/>
            <a:ext cx="4235985" cy="3345955"/>
            <a:chOff x="12465564" y="2237522"/>
            <a:chExt cx="4235985" cy="334595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465564" y="2237522"/>
              <a:ext cx="4235985" cy="33459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692758" y="3079096"/>
            <a:ext cx="3781596" cy="2268958"/>
            <a:chOff x="12692758" y="3079096"/>
            <a:chExt cx="3781596" cy="226895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2692758" y="3079096"/>
              <a:ext cx="3781596" cy="2268958"/>
            </a:xfrm>
            <a:prstGeom prst="rect">
              <a:avLst/>
            </a:prstGeom>
          </p:spPr>
        </p:pic>
      </p:grpSp>
      <p:sp>
        <p:nvSpPr>
          <p:cNvPr id="1008" name="TextBox 1007"/>
          <p:cNvSpPr txBox="1"/>
          <p:nvPr/>
        </p:nvSpPr>
        <p:spPr>
          <a:xfrm>
            <a:off x="12649200" y="2476500"/>
            <a:ext cx="1752600" cy="36004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ko-KR" altLang="en-US">
                <a:solidFill>
                  <a:srgbClr val="800080"/>
                </a:solidFill>
              </a:rPr>
              <a:t>최종결과</a:t>
            </a:r>
          </a:p>
        </p:txBody>
      </p:sp>
      <p:sp>
        <p:nvSpPr>
          <p:cNvPr id="1009" name="TextBox 1008"/>
          <p:cNvSpPr txBox="1"/>
          <p:nvPr/>
        </p:nvSpPr>
        <p:spPr>
          <a:xfrm>
            <a:off x="6819900" y="3128010"/>
            <a:ext cx="4800600" cy="2862322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ko-KR" altLang="en-US" dirty="0">
                <a:latin typeface="+mn-ea"/>
              </a:rPr>
              <a:t>모델 설명</a:t>
            </a:r>
            <a:endParaRPr lang="en-US" altLang="ko-KR" dirty="0">
              <a:latin typeface="+mn-ea"/>
            </a:endParaRPr>
          </a:p>
          <a:p>
            <a:pPr>
              <a:spcBef>
                <a:spcPts val="0"/>
              </a:spcBef>
              <a:defRPr/>
            </a:pPr>
            <a:endParaRPr lang="en-US" altLang="ko-KR" dirty="0">
              <a:latin typeface="+mn-ea"/>
            </a:endParaRPr>
          </a:p>
          <a:p>
            <a:pPr>
              <a:spcBef>
                <a:spcPts val="0"/>
              </a:spcBef>
              <a:defRPr/>
            </a:pPr>
            <a:endParaRPr lang="en-US" altLang="ko-KR" dirty="0">
              <a:latin typeface="+mn-ea"/>
            </a:endParaRPr>
          </a:p>
          <a:p>
            <a:pPr>
              <a:spcBef>
                <a:spcPts val="0"/>
              </a:spcBef>
              <a:defRPr/>
            </a:pPr>
            <a:r>
              <a:rPr lang="ko-KR" altLang="en-US" dirty="0">
                <a:latin typeface="+mn-ea"/>
              </a:rPr>
              <a:t>데이터 설명</a:t>
            </a:r>
          </a:p>
          <a:p>
            <a:pPr>
              <a:spcBef>
                <a:spcPts val="0"/>
              </a:spcBef>
              <a:defRPr/>
            </a:pPr>
            <a:endParaRPr lang="en-US" altLang="ko-KR" dirty="0">
              <a:latin typeface="+mn-ea"/>
            </a:endParaRPr>
          </a:p>
          <a:p>
            <a:pPr>
              <a:spcBef>
                <a:spcPts val="0"/>
              </a:spcBef>
              <a:defRPr/>
            </a:pPr>
            <a:endParaRPr lang="en-US" altLang="ko-KR" dirty="0">
              <a:latin typeface="+mn-ea"/>
            </a:endParaRPr>
          </a:p>
          <a:p>
            <a:pPr>
              <a:spcBef>
                <a:spcPts val="0"/>
              </a:spcBef>
              <a:defRPr/>
            </a:pPr>
            <a:r>
              <a:rPr lang="ko-KR" altLang="en-US" dirty="0">
                <a:latin typeface="+mn-ea"/>
              </a:rPr>
              <a:t>모델링 주제 및 모델링</a:t>
            </a:r>
          </a:p>
          <a:p>
            <a:pPr>
              <a:spcBef>
                <a:spcPts val="0"/>
              </a:spcBef>
              <a:defRPr/>
            </a:pPr>
            <a:endParaRPr lang="en-US" altLang="ko-KR" dirty="0">
              <a:latin typeface="+mn-ea"/>
            </a:endParaRPr>
          </a:p>
          <a:p>
            <a:pPr>
              <a:spcBef>
                <a:spcPts val="0"/>
              </a:spcBef>
              <a:defRPr/>
            </a:pPr>
            <a:endParaRPr lang="en-US" altLang="ko-KR" dirty="0">
              <a:latin typeface="+mn-ea"/>
            </a:endParaRPr>
          </a:p>
          <a:p>
            <a:pPr>
              <a:spcBef>
                <a:spcPts val="0"/>
              </a:spcBef>
              <a:defRPr/>
            </a:pPr>
            <a:r>
              <a:rPr lang="ko-KR" altLang="en-US" dirty="0">
                <a:latin typeface="+mn-ea"/>
              </a:rPr>
              <a:t>웹페이지</a:t>
            </a:r>
          </a:p>
        </p:txBody>
      </p:sp>
      <p:cxnSp>
        <p:nvCxnSpPr>
          <p:cNvPr id="1011" name="직선 연결선 1010"/>
          <p:cNvCxnSpPr/>
          <p:nvPr/>
        </p:nvCxnSpPr>
        <p:spPr>
          <a:xfrm>
            <a:off x="6743700" y="3737610"/>
            <a:ext cx="48006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직선 연결선 1011"/>
          <p:cNvCxnSpPr/>
          <p:nvPr/>
        </p:nvCxnSpPr>
        <p:spPr>
          <a:xfrm>
            <a:off x="6743700" y="4575810"/>
            <a:ext cx="4800600" cy="0"/>
          </a:xfrm>
          <a:prstGeom prst="line">
            <a:avLst/>
          </a:prstGeom>
          <a:noFill/>
          <a:ln w="9525" cap="flat" cmpd="sng" algn="ctr">
            <a:solidFill>
              <a:schemeClr val="accent4">
                <a:alpha val="100000"/>
              </a:schemeClr>
            </a:solidFill>
            <a:prstDash val="solid"/>
          </a:ln>
        </p:spPr>
      </p:cxnSp>
      <p:sp>
        <p:nvSpPr>
          <p:cNvPr id="1013" name="TextBox 1012"/>
          <p:cNvSpPr txBox="1"/>
          <p:nvPr/>
        </p:nvSpPr>
        <p:spPr>
          <a:xfrm>
            <a:off x="12344400" y="6591300"/>
            <a:ext cx="4800600" cy="201549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latin typeface="Calibri"/>
                <a:ea typeface="?? ??"/>
                <a:cs typeface="?? ??"/>
              </a:rPr>
              <a:t>최종결과 및 미흡한점</a:t>
            </a: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 dirty="0">
              <a:solidFill>
                <a:srgbClr val="800080"/>
              </a:solidFill>
              <a:latin typeface="Calibri"/>
              <a:ea typeface="?? ??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 dirty="0">
              <a:solidFill>
                <a:srgbClr val="800080"/>
              </a:solidFill>
              <a:latin typeface="Calibri"/>
              <a:ea typeface="?? ??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800080"/>
              </a:solidFill>
              <a:latin typeface="Calibri"/>
              <a:ea typeface="?? ??"/>
              <a:cs typeface="?? ??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 dirty="0">
              <a:solidFill>
                <a:srgbClr val="800080"/>
              </a:solidFill>
              <a:latin typeface="Calibri"/>
              <a:ea typeface="?? ??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 dirty="0">
              <a:solidFill>
                <a:srgbClr val="800080"/>
              </a:solidFill>
              <a:latin typeface="Calibri"/>
              <a:ea typeface="?? ??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800080"/>
              </a:solidFill>
              <a:latin typeface="Calibri"/>
              <a:ea typeface="?? ??"/>
              <a:cs typeface="?? ??"/>
            </a:endParaRPr>
          </a:p>
        </p:txBody>
      </p:sp>
      <p:cxnSp>
        <p:nvCxnSpPr>
          <p:cNvPr id="1014" name="직선 연결선 1013"/>
          <p:cNvCxnSpPr/>
          <p:nvPr/>
        </p:nvCxnSpPr>
        <p:spPr>
          <a:xfrm>
            <a:off x="12344400" y="7124700"/>
            <a:ext cx="4800600" cy="0"/>
          </a:xfrm>
          <a:prstGeom prst="line">
            <a:avLst/>
          </a:prstGeom>
          <a:noFill/>
          <a:ln w="9525" cap="flat" cmpd="sng" algn="ctr">
            <a:solidFill>
              <a:srgbClr val="8064A2">
                <a:alpha val="100000"/>
              </a:srgbClr>
            </a:solidFill>
            <a:prstDash val="soli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DDF3BB2-B107-E1C7-D3EB-9DAC75F44E80}"/>
              </a:ext>
            </a:extLst>
          </p:cNvPr>
          <p:cNvSpPr txBox="1"/>
          <p:nvPr/>
        </p:nvSpPr>
        <p:spPr>
          <a:xfrm>
            <a:off x="1311526" y="6459058"/>
            <a:ext cx="4762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프로젝트 소개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선정 동기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팀원 역할</a:t>
            </a:r>
            <a:endParaRPr lang="en-US" altLang="ko-KR" dirty="0">
              <a:latin typeface="+mn-ea"/>
            </a:endParaRPr>
          </a:p>
          <a:p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E42020E-466D-3202-088C-07EC93821092}"/>
              </a:ext>
            </a:extLst>
          </p:cNvPr>
          <p:cNvCxnSpPr/>
          <p:nvPr/>
        </p:nvCxnSpPr>
        <p:spPr>
          <a:xfrm>
            <a:off x="1273426" y="7124700"/>
            <a:ext cx="48006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8204E2F-4DD1-D337-74D5-EA397FC31B74}"/>
              </a:ext>
            </a:extLst>
          </p:cNvPr>
          <p:cNvCxnSpPr/>
          <p:nvPr/>
        </p:nvCxnSpPr>
        <p:spPr>
          <a:xfrm>
            <a:off x="1273426" y="7963955"/>
            <a:ext cx="48006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FAA77CB-31C2-FEA0-1562-3098E0B91024}"/>
              </a:ext>
            </a:extLst>
          </p:cNvPr>
          <p:cNvCxnSpPr/>
          <p:nvPr/>
        </p:nvCxnSpPr>
        <p:spPr>
          <a:xfrm>
            <a:off x="6743700" y="5348054"/>
            <a:ext cx="4800600" cy="0"/>
          </a:xfrm>
          <a:prstGeom prst="line">
            <a:avLst/>
          </a:prstGeom>
          <a:noFill/>
          <a:ln w="9525" cap="flat" cmpd="sng" algn="ctr">
            <a:solidFill>
              <a:schemeClr val="accent4">
                <a:alpha val="100000"/>
              </a:scheme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3333" y="1156587"/>
            <a:ext cx="19352380" cy="47085"/>
            <a:chOff x="-533333" y="1156587"/>
            <a:chExt cx="19352380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-533333" y="1156587"/>
              <a:ext cx="19352380" cy="4708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59320A-3B50-EFB3-8592-744AD1A2368F}"/>
              </a:ext>
            </a:extLst>
          </p:cNvPr>
          <p:cNvSpPr txBox="1"/>
          <p:nvPr/>
        </p:nvSpPr>
        <p:spPr>
          <a:xfrm>
            <a:off x="8246165" y="2095500"/>
            <a:ext cx="571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GRU </a:t>
            </a:r>
            <a:r>
              <a:rPr lang="ko-KR" altLang="en-US" sz="2400" dirty="0"/>
              <a:t>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E9169F-0516-9CD3-A6F6-1523BDCC2984}"/>
              </a:ext>
            </a:extLst>
          </p:cNvPr>
          <p:cNvSpPr txBox="1"/>
          <p:nvPr/>
        </p:nvSpPr>
        <p:spPr>
          <a:xfrm>
            <a:off x="8229600" y="419100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모델링</a:t>
            </a:r>
          </a:p>
        </p:txBody>
      </p:sp>
      <p:pic>
        <p:nvPicPr>
          <p:cNvPr id="5" name="KakaoTalk_20230613_123742981">
            <a:hlinkClick r:id="" action="ppaction://media"/>
            <a:extLst>
              <a:ext uri="{FF2B5EF4-FFF2-40B4-BE49-F238E27FC236}">
                <a16:creationId xmlns:a16="http://schemas.microsoft.com/office/drawing/2014/main" id="{26B310FF-B8A5-F5B4-5021-D9C7D2CDD5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91000" y="2557165"/>
            <a:ext cx="9525000" cy="5715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66D34C-9805-C4C9-7745-E49B54036E58}"/>
              </a:ext>
            </a:extLst>
          </p:cNvPr>
          <p:cNvSpPr txBox="1"/>
          <p:nvPr/>
        </p:nvSpPr>
        <p:spPr>
          <a:xfrm>
            <a:off x="7962900" y="9145322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/>
              <a:t>슬라이딩 윈도우 적용</a:t>
            </a:r>
          </a:p>
        </p:txBody>
      </p:sp>
    </p:spTree>
    <p:extLst>
      <p:ext uri="{BB962C8B-B14F-4D97-AF65-F5344CB8AC3E}">
        <p14:creationId xmlns:p14="http://schemas.microsoft.com/office/powerpoint/2010/main" val="391942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3333" y="1156587"/>
            <a:ext cx="19352380" cy="47085"/>
            <a:chOff x="-533333" y="1156587"/>
            <a:chExt cx="19352380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533333" y="1156587"/>
              <a:ext cx="19352380" cy="4708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59320A-3B50-EFB3-8592-744AD1A2368F}"/>
              </a:ext>
            </a:extLst>
          </p:cNvPr>
          <p:cNvSpPr txBox="1"/>
          <p:nvPr/>
        </p:nvSpPr>
        <p:spPr>
          <a:xfrm>
            <a:off x="8115300" y="2095500"/>
            <a:ext cx="571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PROPHET </a:t>
            </a:r>
            <a:r>
              <a:rPr lang="ko-KR" altLang="en-US" sz="2400" dirty="0"/>
              <a:t>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E9169F-0516-9CD3-A6F6-1523BDCC2984}"/>
              </a:ext>
            </a:extLst>
          </p:cNvPr>
          <p:cNvSpPr txBox="1"/>
          <p:nvPr/>
        </p:nvSpPr>
        <p:spPr>
          <a:xfrm>
            <a:off x="8229600" y="419100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모델링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9DCD293-2087-2511-6616-31699E373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19425"/>
            <a:ext cx="7800975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6752A4B3-26DE-9ED8-84E6-EF071E8E8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3028950"/>
            <a:ext cx="7800975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5D0F25-9745-CB33-AB69-6763242BC15F}"/>
              </a:ext>
            </a:extLst>
          </p:cNvPr>
          <p:cNvSpPr txBox="1"/>
          <p:nvPr/>
        </p:nvSpPr>
        <p:spPr>
          <a:xfrm>
            <a:off x="3009900" y="8193157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err="1"/>
              <a:t>일론머스크</a:t>
            </a:r>
            <a:r>
              <a:rPr lang="ko-KR" altLang="en-US" dirty="0"/>
              <a:t> 발언 이후 예측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F24A4-49AD-1DAA-4E3B-21596D332AD6}"/>
              </a:ext>
            </a:extLst>
          </p:cNvPr>
          <p:cNvSpPr txBox="1"/>
          <p:nvPr/>
        </p:nvSpPr>
        <p:spPr>
          <a:xfrm>
            <a:off x="12268200" y="8193157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/>
              <a:t>우크라이나 전쟁 이후 예측</a:t>
            </a:r>
          </a:p>
        </p:txBody>
      </p:sp>
    </p:spTree>
    <p:extLst>
      <p:ext uri="{BB962C8B-B14F-4D97-AF65-F5344CB8AC3E}">
        <p14:creationId xmlns:p14="http://schemas.microsoft.com/office/powerpoint/2010/main" val="80488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3333" y="1156587"/>
            <a:ext cx="19352380" cy="47085"/>
            <a:chOff x="-533333" y="1156587"/>
            <a:chExt cx="19352380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-533333" y="1156587"/>
              <a:ext cx="19352380" cy="4708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59320A-3B50-EFB3-8592-744AD1A2368F}"/>
              </a:ext>
            </a:extLst>
          </p:cNvPr>
          <p:cNvSpPr txBox="1"/>
          <p:nvPr/>
        </p:nvSpPr>
        <p:spPr>
          <a:xfrm>
            <a:off x="6629400" y="1776259"/>
            <a:ext cx="571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PROPHET </a:t>
            </a:r>
            <a:r>
              <a:rPr lang="ko-KR" altLang="en-US" sz="2400" dirty="0"/>
              <a:t>모델 슬라이딩 윈도우 적용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E9169F-0516-9CD3-A6F6-1523BDCC2984}"/>
              </a:ext>
            </a:extLst>
          </p:cNvPr>
          <p:cNvSpPr txBox="1"/>
          <p:nvPr/>
        </p:nvSpPr>
        <p:spPr>
          <a:xfrm>
            <a:off x="8229600" y="419100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모델링</a:t>
            </a:r>
          </a:p>
        </p:txBody>
      </p:sp>
      <p:pic>
        <p:nvPicPr>
          <p:cNvPr id="5" name="KakaoTalk_20230608_214036475">
            <a:hlinkClick r:id="" action="ppaction://media"/>
            <a:extLst>
              <a:ext uri="{FF2B5EF4-FFF2-40B4-BE49-F238E27FC236}">
                <a16:creationId xmlns:a16="http://schemas.microsoft.com/office/drawing/2014/main" id="{8C26BF50-2DFA-F33A-1728-8660935A3D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" y="2575213"/>
            <a:ext cx="8243396" cy="4636910"/>
          </a:xfrm>
          <a:prstGeom prst="rect">
            <a:avLst/>
          </a:prstGeom>
        </p:spPr>
      </p:pic>
      <p:pic>
        <p:nvPicPr>
          <p:cNvPr id="6" name="KakaoTalk_20230608_214043415">
            <a:hlinkClick r:id="" action="ppaction://media"/>
            <a:extLst>
              <a:ext uri="{FF2B5EF4-FFF2-40B4-BE49-F238E27FC236}">
                <a16:creationId xmlns:a16="http://schemas.microsoft.com/office/drawing/2014/main" id="{41CC5D89-301F-B43C-8266-D6BABA941B3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142857" y="2575213"/>
            <a:ext cx="8243396" cy="46369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EFAE90-11F9-5264-691D-2096858FB9AB}"/>
              </a:ext>
            </a:extLst>
          </p:cNvPr>
          <p:cNvSpPr txBox="1"/>
          <p:nvPr/>
        </p:nvSpPr>
        <p:spPr>
          <a:xfrm>
            <a:off x="2895600" y="7886700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err="1"/>
              <a:t>일론머스크</a:t>
            </a:r>
            <a:r>
              <a:rPr lang="ko-KR" altLang="en-US" dirty="0"/>
              <a:t> 발언 이후 예측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5AB669-1288-44BE-13C2-1C420BE4CA2B}"/>
              </a:ext>
            </a:extLst>
          </p:cNvPr>
          <p:cNvSpPr txBox="1"/>
          <p:nvPr/>
        </p:nvSpPr>
        <p:spPr>
          <a:xfrm>
            <a:off x="11658600" y="788670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/>
              <a:t>우크라이나 전쟁 이후 예측</a:t>
            </a:r>
          </a:p>
        </p:txBody>
      </p:sp>
    </p:spTree>
    <p:extLst>
      <p:ext uri="{BB962C8B-B14F-4D97-AF65-F5344CB8AC3E}">
        <p14:creationId xmlns:p14="http://schemas.microsoft.com/office/powerpoint/2010/main" val="225736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720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3333" y="1156587"/>
            <a:ext cx="19352380" cy="47085"/>
            <a:chOff x="-533333" y="1156587"/>
            <a:chExt cx="19352380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533333" y="1156587"/>
              <a:ext cx="19352380" cy="4708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301D83E-7C9E-97FD-6B46-8904E8947AA0}"/>
              </a:ext>
            </a:extLst>
          </p:cNvPr>
          <p:cNvSpPr txBox="1"/>
          <p:nvPr/>
        </p:nvSpPr>
        <p:spPr>
          <a:xfrm>
            <a:off x="6933057" y="469324"/>
            <a:ext cx="441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DD4B97-CBE5-2037-5050-90FDB23F31D8}"/>
              </a:ext>
            </a:extLst>
          </p:cNvPr>
          <p:cNvSpPr txBox="1"/>
          <p:nvPr/>
        </p:nvSpPr>
        <p:spPr>
          <a:xfrm>
            <a:off x="8382000" y="1464591"/>
            <a:ext cx="571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ARIMA </a:t>
            </a:r>
            <a:r>
              <a:rPr lang="ko-KR" altLang="en-US" sz="2400" dirty="0"/>
              <a:t>모델</a:t>
            </a:r>
          </a:p>
        </p:txBody>
      </p:sp>
      <p:pic>
        <p:nvPicPr>
          <p:cNvPr id="9" name="그림 8" descr="텍스트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AEBDC366-796D-EFAB-93CC-37EA4D653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" y="2933700"/>
            <a:ext cx="9274344" cy="4854361"/>
          </a:xfrm>
          <a:prstGeom prst="rect">
            <a:avLst/>
          </a:prstGeom>
        </p:spPr>
      </p:pic>
      <p:pic>
        <p:nvPicPr>
          <p:cNvPr id="12" name="그림 11" descr="텍스트, 그래프, 스크린샷, 도표이(가) 표시된 사진&#10;&#10;자동 생성된 설명">
            <a:extLst>
              <a:ext uri="{FF2B5EF4-FFF2-40B4-BE49-F238E27FC236}">
                <a16:creationId xmlns:a16="http://schemas.microsoft.com/office/drawing/2014/main" id="{ED5FA18E-E2A2-44D1-BCA0-DF3231A36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001" y="2947987"/>
            <a:ext cx="9220999" cy="48391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0B986C-E5FE-0C85-91FB-1BA980833FE3}"/>
              </a:ext>
            </a:extLst>
          </p:cNvPr>
          <p:cNvSpPr txBox="1"/>
          <p:nvPr/>
        </p:nvSpPr>
        <p:spPr>
          <a:xfrm>
            <a:off x="3276601" y="85725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일론머스크</a:t>
            </a:r>
            <a:r>
              <a:rPr lang="ko-KR" altLang="en-US" dirty="0"/>
              <a:t> 발언 이후 예측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3F6CE1-20D1-B2CE-662F-4BF869463F30}"/>
              </a:ext>
            </a:extLst>
          </p:cNvPr>
          <p:cNvSpPr txBox="1"/>
          <p:nvPr/>
        </p:nvSpPr>
        <p:spPr>
          <a:xfrm>
            <a:off x="12344400" y="857250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우크라이나 전쟁 이후 예측</a:t>
            </a:r>
          </a:p>
        </p:txBody>
      </p:sp>
    </p:spTree>
    <p:extLst>
      <p:ext uri="{BB962C8B-B14F-4D97-AF65-F5344CB8AC3E}">
        <p14:creationId xmlns:p14="http://schemas.microsoft.com/office/powerpoint/2010/main" val="428192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3333" y="1156587"/>
            <a:ext cx="19352380" cy="47085"/>
            <a:chOff x="-533333" y="1156587"/>
            <a:chExt cx="19352380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533333" y="1156587"/>
              <a:ext cx="19352380" cy="4708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59320A-3B50-EFB3-8592-744AD1A2368F}"/>
              </a:ext>
            </a:extLst>
          </p:cNvPr>
          <p:cNvSpPr txBox="1"/>
          <p:nvPr/>
        </p:nvSpPr>
        <p:spPr>
          <a:xfrm>
            <a:off x="8115300" y="1480455"/>
            <a:ext cx="571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ARIMA </a:t>
            </a:r>
            <a:r>
              <a:rPr lang="ko-KR" altLang="en-US" sz="2400" dirty="0"/>
              <a:t>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E9169F-0516-9CD3-A6F6-1523BDCC2984}"/>
              </a:ext>
            </a:extLst>
          </p:cNvPr>
          <p:cNvSpPr txBox="1"/>
          <p:nvPr/>
        </p:nvSpPr>
        <p:spPr>
          <a:xfrm>
            <a:off x="8229600" y="419100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모델링</a:t>
            </a:r>
          </a:p>
        </p:txBody>
      </p:sp>
      <p:pic>
        <p:nvPicPr>
          <p:cNvPr id="6" name="그림 5" descr="텍스트, 스크린샷, 디스플레이, 그래프이(가) 표시된 사진&#10;&#10;자동 생성된 설명">
            <a:extLst>
              <a:ext uri="{FF2B5EF4-FFF2-40B4-BE49-F238E27FC236}">
                <a16:creationId xmlns:a16="http://schemas.microsoft.com/office/drawing/2014/main" id="{455DD000-884B-501A-1E79-85AE4D1552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56" y="2557165"/>
            <a:ext cx="8801863" cy="531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3A26DE-88BE-8A8B-4CE9-DC068DE8F460}"/>
              </a:ext>
            </a:extLst>
          </p:cNvPr>
          <p:cNvSpPr txBox="1"/>
          <p:nvPr/>
        </p:nvSpPr>
        <p:spPr>
          <a:xfrm>
            <a:off x="3429000" y="8672391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슬라이딩 윈도우 적용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F0B372-59A8-BCE7-BDA7-3B9836063FBF}"/>
              </a:ext>
            </a:extLst>
          </p:cNvPr>
          <p:cNvSpPr txBox="1"/>
          <p:nvPr/>
        </p:nvSpPr>
        <p:spPr>
          <a:xfrm>
            <a:off x="10298908" y="6509557"/>
            <a:ext cx="79629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슬라이딩 윈도우를 적용했더니 그래프가 표현되지 않음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ARIMA </a:t>
            </a:r>
            <a:r>
              <a:rPr lang="ko-KR" altLang="en-US" dirty="0"/>
              <a:t>모델의 파라미터를 결정하는 </a:t>
            </a:r>
            <a:r>
              <a:rPr lang="en-US" altLang="ko-KR" dirty="0"/>
              <a:t>order </a:t>
            </a:r>
            <a:r>
              <a:rPr lang="ko-KR" altLang="en-US" dirty="0"/>
              <a:t>부분의 범위 문제가 있음을 확인함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최적의 파라미터를 자동으로 찾아주는  </a:t>
            </a:r>
            <a:r>
              <a:rPr lang="en-US" altLang="ko-KR" dirty="0" err="1"/>
              <a:t>auto_arima</a:t>
            </a:r>
            <a:r>
              <a:rPr lang="en-US" altLang="ko-KR" dirty="0"/>
              <a:t> </a:t>
            </a:r>
            <a:r>
              <a:rPr lang="ko-KR" altLang="en-US" dirty="0"/>
              <a:t>함수를 사용해봤지만 최적의 파라미터를 찾지 못하고 무한루프에 걸림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ARIMA </a:t>
            </a:r>
            <a:r>
              <a:rPr lang="ko-KR" altLang="en-US" dirty="0"/>
              <a:t>모델이 예측을 잘 하지 못하고 직선 형태로 나오는 것도 이 이유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따라서 </a:t>
            </a:r>
            <a:r>
              <a:rPr lang="en-US" altLang="ko-KR" dirty="0"/>
              <a:t>ARIMA </a:t>
            </a:r>
            <a:r>
              <a:rPr lang="ko-KR" altLang="en-US" dirty="0"/>
              <a:t>모델은 </a:t>
            </a:r>
            <a:r>
              <a:rPr lang="ko-KR" altLang="en-US" dirty="0" err="1"/>
              <a:t>비트코인</a:t>
            </a:r>
            <a:r>
              <a:rPr lang="ko-KR" altLang="en-US" dirty="0"/>
              <a:t> 시세 예측을 하기에 적합하지 않다는 결론을 내림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56C5D11-404F-0F44-F357-78EE929BF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196" y="1829695"/>
            <a:ext cx="6729407" cy="2226365"/>
          </a:xfrm>
          <a:prstGeom prst="rect">
            <a:avLst/>
          </a:prstGeom>
        </p:spPr>
      </p:pic>
      <p:pic>
        <p:nvPicPr>
          <p:cNvPr id="12" name="그림 11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E5963A27-0807-7427-6111-9F1B47BFCA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196" y="4559963"/>
            <a:ext cx="6111424" cy="165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0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3333" y="1156587"/>
            <a:ext cx="19352380" cy="47085"/>
            <a:chOff x="-533333" y="1156587"/>
            <a:chExt cx="19352380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533333" y="1156587"/>
              <a:ext cx="19352380" cy="470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1181099"/>
            <a:ext cx="2590800" cy="1143000"/>
            <a:chOff x="741067" y="6193846"/>
            <a:chExt cx="3353578" cy="281913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41067" y="6193846"/>
              <a:ext cx="3353578" cy="281913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4800" y="1485900"/>
            <a:ext cx="1945976" cy="54970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590800" y="1263451"/>
            <a:ext cx="6941725" cy="679649"/>
          </a:xfrm>
          <a:prstGeom prst="rect">
            <a:avLst/>
          </a:prstGeom>
        </p:spPr>
      </p:pic>
      <p:sp>
        <p:nvSpPr>
          <p:cNvPr id="1006" name="TextBox 1005"/>
          <p:cNvSpPr txBox="1"/>
          <p:nvPr/>
        </p:nvSpPr>
        <p:spPr>
          <a:xfrm>
            <a:off x="4953000" y="342900"/>
            <a:ext cx="8001000" cy="7010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 defTabSz="914400">
              <a:spcBef>
                <a:spcPts val="0"/>
              </a:spcBef>
              <a:buNone/>
              <a:defRPr/>
            </a:pPr>
            <a:r>
              <a:rPr lang="ko-KR" altLang="en-US" sz="4000" dirty="0">
                <a:solidFill>
                  <a:schemeClr val="dk1"/>
                </a:solidFill>
              </a:rPr>
              <a:t>웹페이지</a:t>
            </a:r>
          </a:p>
        </p:txBody>
      </p:sp>
      <p:pic>
        <p:nvPicPr>
          <p:cNvPr id="1008" name="그림 100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0" y="2095500"/>
            <a:ext cx="18014290" cy="819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3333" y="1156587"/>
            <a:ext cx="19352380" cy="47085"/>
            <a:chOff x="-533333" y="1156587"/>
            <a:chExt cx="19352380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533333" y="1156587"/>
              <a:ext cx="19352380" cy="470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1181099"/>
            <a:ext cx="2590800" cy="1143000"/>
            <a:chOff x="741067" y="6193846"/>
            <a:chExt cx="3353578" cy="281913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41067" y="6193846"/>
              <a:ext cx="3353578" cy="281913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4800" y="1485900"/>
            <a:ext cx="1945976" cy="54970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590800" y="1263451"/>
            <a:ext cx="6941725" cy="679649"/>
          </a:xfrm>
          <a:prstGeom prst="rect">
            <a:avLst/>
          </a:prstGeom>
        </p:spPr>
      </p:pic>
      <p:sp>
        <p:nvSpPr>
          <p:cNvPr id="1006" name="TextBox 1005"/>
          <p:cNvSpPr txBox="1"/>
          <p:nvPr/>
        </p:nvSpPr>
        <p:spPr>
          <a:xfrm>
            <a:off x="4953000" y="342900"/>
            <a:ext cx="8001000" cy="7010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 defTabSz="914400">
              <a:spcBef>
                <a:spcPts val="0"/>
              </a:spcBef>
              <a:buNone/>
              <a:defRPr/>
            </a:pPr>
            <a:r>
              <a:rPr lang="ko-KR" altLang="en-US" sz="4000" dirty="0">
                <a:solidFill>
                  <a:schemeClr val="dk1"/>
                </a:solidFill>
              </a:rPr>
              <a:t>웹페이지</a:t>
            </a:r>
          </a:p>
        </p:txBody>
      </p:sp>
      <p:pic>
        <p:nvPicPr>
          <p:cNvPr id="1009" name="그림 100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0" y="1943100"/>
            <a:ext cx="17871394" cy="8343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49797" y="3387055"/>
            <a:ext cx="1986120" cy="693086"/>
            <a:chOff x="8149797" y="3387055"/>
            <a:chExt cx="1986120" cy="6930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300000">
              <a:off x="8149797" y="3387055"/>
              <a:ext cx="1986120" cy="6930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300000">
            <a:off x="8058774" y="3497419"/>
            <a:ext cx="1967866" cy="493228"/>
          </a:xfrm>
          <a:prstGeom prst="rect">
            <a:avLst/>
          </a:prstGeom>
        </p:spPr>
      </p:pic>
      <p:sp>
        <p:nvSpPr>
          <p:cNvPr id="1002" name="TextBox 1001"/>
          <p:cNvSpPr txBox="1"/>
          <p:nvPr/>
        </p:nvSpPr>
        <p:spPr>
          <a:xfrm>
            <a:off x="5042207" y="4610100"/>
            <a:ext cx="8001000" cy="7010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ko-KR" altLang="en-US" sz="4000" dirty="0">
                <a:solidFill>
                  <a:schemeClr val="lt1"/>
                </a:solidFill>
              </a:rPr>
              <a:t>최종결과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3333" y="1156587"/>
            <a:ext cx="19352380" cy="47085"/>
            <a:chOff x="-533333" y="1156587"/>
            <a:chExt cx="19352380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533333" y="1156587"/>
              <a:ext cx="19352380" cy="4708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59320A-3B50-EFB3-8592-744AD1A2368F}"/>
              </a:ext>
            </a:extLst>
          </p:cNvPr>
          <p:cNvSpPr txBox="1"/>
          <p:nvPr/>
        </p:nvSpPr>
        <p:spPr>
          <a:xfrm>
            <a:off x="5791200" y="2019123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비트코인</a:t>
            </a:r>
            <a:r>
              <a:rPr lang="ko-KR" altLang="en-US" sz="2400" dirty="0"/>
              <a:t> 가격 예측에 대하여 가장 적합한 모델은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E9169F-0516-9CD3-A6F6-1523BDCC2984}"/>
              </a:ext>
            </a:extLst>
          </p:cNvPr>
          <p:cNvSpPr txBox="1"/>
          <p:nvPr/>
        </p:nvSpPr>
        <p:spPr>
          <a:xfrm>
            <a:off x="8229600" y="419100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최종결과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1EBEFF4-28B7-49D2-E0CE-5BBF1CABD5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3257049"/>
            <a:ext cx="96012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첫 번째 사건인 일론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머스크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사건에서 각 모델별로 실험결과를 나타내었다.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 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 (1) LSTM 모델에서는 일론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머스크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사건 정의에서 설명하였듯이 사건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발발후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일시적으로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비트코인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시세는 증가하였다. 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ea"/>
              <a:cs typeface="함초롬바탕" panose="02030604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 (2) GRU 모델에서는 사건 발발 후 떨어졌다. 하지만 2021년 7월 이후 증가하는 추세를 보이긴 하였다.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ea"/>
              <a:cs typeface="함초롬바탕" panose="02030604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 (3) ARIMA 모델에서는 사건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발발후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예측하지 못한 그래프를 보여준다.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ea"/>
              <a:cs typeface="함초롬바탕" panose="02030604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 (4) PROPHET 모델에서는 GRU 모델과 비슷하게 2021년 7월 이후 증가하는 추세이다.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 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 일론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머스크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사건으로 봤을 때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비트코인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시세예측 프로그램에 적합한 모델은 LSTM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모델이였다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.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 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286034D-282E-942C-8980-209583BDD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9400" y="3185896"/>
            <a:ext cx="7543800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두 번째 사건인 우크라이나와 러시아 전쟁을 각 모델별로 실험결과를 나타내었다.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 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  (1) LSTM 모델에서는 사건 발발 직후 떨어지고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가면갈수록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떨어지는 것이 눈에 띄었다.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ea"/>
              <a:cs typeface="함초롬바탕" panose="02030604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  (2) GRU 모델에서는 사건 발발 이후 올라가는 추세를 보이긴 하였으나 몇 달이 지나지 않고 떨어지는 모습을 볼 수 있었다.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ea"/>
              <a:cs typeface="함초롬바탕" panose="02030604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  (3) ARIMA 모델에서는 사건 이후 예측하지 못하는 것을 보여준다.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ea"/>
              <a:cs typeface="함초롬바탕" panose="02030604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  (4) PROPHET 모델에서는 GRU 모델과 비슷하게 사건 이후 올라가는 추세를 보이긴 하였으나 얼마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못가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떨어지는 모습을 볼 수 있었다.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 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 우크라이나 전쟁으로 봤을 때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비트코인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시세예측 프로그램에 적합한 모델은 ARIMA 모델을 제외한 모델들이 적합하였다.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8C61B33-6557-B148-19B5-7C6FC0A26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2100" y="8405048"/>
            <a:ext cx="91440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따라서 두 개의 사건으로 봤을 때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비트코인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시세예측 프로그램에 적합한 모델은 LSTM 모델이다.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9550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3333" y="1156587"/>
            <a:ext cx="19352380" cy="47085"/>
            <a:chOff x="-533333" y="1156587"/>
            <a:chExt cx="19352380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533333" y="1156587"/>
              <a:ext cx="19352380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5155" y="4133485"/>
            <a:ext cx="3562585" cy="3347728"/>
            <a:chOff x="609025" y="1535197"/>
            <a:chExt cx="3562585" cy="33477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09025" y="1535197"/>
              <a:ext cx="3562585" cy="334772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96092" y="5532499"/>
            <a:ext cx="2900710" cy="549700"/>
          </a:xfrm>
          <a:prstGeom prst="rect">
            <a:avLst/>
          </a:prstGeom>
        </p:spPr>
      </p:pic>
      <p:sp>
        <p:nvSpPr>
          <p:cNvPr id="1006" name="TextBox 1005"/>
          <p:cNvSpPr txBox="1"/>
          <p:nvPr/>
        </p:nvSpPr>
        <p:spPr>
          <a:xfrm>
            <a:off x="4953000" y="342900"/>
            <a:ext cx="8001000" cy="7010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 defTabSz="914400">
              <a:spcBef>
                <a:spcPts val="0"/>
              </a:spcBef>
              <a:buNone/>
              <a:defRPr/>
            </a:pPr>
            <a:r>
              <a:rPr lang="ko-KR" altLang="en-US" sz="4000">
                <a:solidFill>
                  <a:schemeClr val="dk1"/>
                </a:solidFill>
              </a:rPr>
              <a:t>최종결과</a:t>
            </a:r>
          </a:p>
        </p:txBody>
      </p:sp>
      <p:sp>
        <p:nvSpPr>
          <p:cNvPr id="1008" name="TextBox 1007"/>
          <p:cNvSpPr txBox="1"/>
          <p:nvPr/>
        </p:nvSpPr>
        <p:spPr>
          <a:xfrm>
            <a:off x="7239000" y="4121076"/>
            <a:ext cx="9982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200" dirty="0"/>
              <a:t>&lt;</a:t>
            </a:r>
            <a:r>
              <a:rPr lang="ko-KR" altLang="en-US" sz="2200" dirty="0"/>
              <a:t> </a:t>
            </a:r>
            <a:r>
              <a:rPr lang="en-US" altLang="ko-KR" sz="2200" dirty="0"/>
              <a:t>LSTM</a:t>
            </a:r>
            <a:r>
              <a:rPr lang="ko-KR" altLang="en-US" sz="2200" dirty="0"/>
              <a:t> 모델</a:t>
            </a:r>
            <a:r>
              <a:rPr lang="en-US" altLang="ko-KR" sz="2200" dirty="0"/>
              <a:t>&gt;</a:t>
            </a:r>
            <a:endParaRPr lang="en-US" altLang="ko-KR" dirty="0"/>
          </a:p>
          <a:p>
            <a:pPr>
              <a:defRPr/>
            </a:pPr>
            <a:r>
              <a:rPr lang="en-US" altLang="ko-KR" dirty="0">
                <a:hlinkClick r:id="rId5"/>
              </a:rPr>
              <a:t>Google </a:t>
            </a:r>
            <a:r>
              <a:rPr lang="en-US" altLang="ko-KR" dirty="0" err="1">
                <a:hlinkClick r:id="rId5"/>
              </a:rPr>
              <a:t>Colab</a:t>
            </a:r>
            <a:endParaRPr lang="ko-KR" altLang="en-US" dirty="0"/>
          </a:p>
        </p:txBody>
      </p:sp>
      <p:sp>
        <p:nvSpPr>
          <p:cNvPr id="1009" name="TextBox 1008"/>
          <p:cNvSpPr txBox="1"/>
          <p:nvPr/>
        </p:nvSpPr>
        <p:spPr>
          <a:xfrm>
            <a:off x="7239000" y="6531115"/>
            <a:ext cx="8153400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200" dirty="0"/>
              <a:t>&lt;</a:t>
            </a:r>
            <a:r>
              <a:rPr lang="ko-KR" altLang="en-US" sz="2200" dirty="0"/>
              <a:t> </a:t>
            </a:r>
            <a:r>
              <a:rPr lang="en-US" altLang="ko-KR" sz="2200" dirty="0"/>
              <a:t>GRU</a:t>
            </a:r>
            <a:r>
              <a:rPr lang="ko-KR" altLang="en-US" sz="2200" dirty="0"/>
              <a:t> 모델</a:t>
            </a:r>
            <a:r>
              <a:rPr lang="en-US" altLang="ko-KR" sz="2200" dirty="0"/>
              <a:t>&gt;</a:t>
            </a:r>
            <a:endParaRPr lang="en-US" altLang="ko-KR" dirty="0">
              <a:hlinkClick r:id="rId6"/>
            </a:endParaRPr>
          </a:p>
          <a:p>
            <a:pPr>
              <a:defRPr/>
            </a:pPr>
            <a:r>
              <a:rPr lang="en-US" altLang="ko-KR" dirty="0">
                <a:hlinkClick r:id="rId7"/>
              </a:rPr>
              <a:t>Google </a:t>
            </a:r>
            <a:r>
              <a:rPr lang="en-US" altLang="ko-KR" dirty="0" err="1">
                <a:hlinkClick r:id="rId7"/>
              </a:rPr>
              <a:t>Colab</a:t>
            </a:r>
            <a:endParaRPr lang="ko-KR" altLang="en-US" dirty="0">
              <a:hlinkClick r:id="rId6"/>
            </a:endParaRPr>
          </a:p>
          <a:p>
            <a:pPr>
              <a:defRPr/>
            </a:pPr>
            <a:endParaRPr lang="en-US" altLang="en-US" dirty="0"/>
          </a:p>
        </p:txBody>
      </p:sp>
      <p:sp>
        <p:nvSpPr>
          <p:cNvPr id="1010" name="TextBox 1009"/>
          <p:cNvSpPr txBox="1"/>
          <p:nvPr/>
        </p:nvSpPr>
        <p:spPr>
          <a:xfrm>
            <a:off x="11315700" y="6515483"/>
            <a:ext cx="5105400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200" dirty="0"/>
              <a:t>&lt; ARIMA</a:t>
            </a:r>
            <a:r>
              <a:rPr lang="ko-KR" altLang="en-US" sz="2200" dirty="0"/>
              <a:t>모델</a:t>
            </a:r>
            <a:r>
              <a:rPr lang="en-US" altLang="ko-KR" sz="2200" dirty="0"/>
              <a:t>&gt;</a:t>
            </a:r>
          </a:p>
          <a:p>
            <a:pPr>
              <a:defRPr/>
            </a:pPr>
            <a:r>
              <a:rPr lang="en-US" altLang="ko-KR" dirty="0">
                <a:hlinkClick r:id="rId8"/>
              </a:rPr>
              <a:t>Google </a:t>
            </a:r>
            <a:r>
              <a:rPr lang="en-US" altLang="ko-KR" dirty="0" err="1">
                <a:hlinkClick r:id="rId8"/>
              </a:rPr>
              <a:t>Colab</a:t>
            </a:r>
            <a:endParaRPr lang="en-US" altLang="ko-KR" dirty="0"/>
          </a:p>
          <a:p>
            <a:pPr>
              <a:defRPr/>
            </a:pPr>
            <a:endParaRPr lang="en-US" altLang="ko-KR" sz="2200" dirty="0"/>
          </a:p>
          <a:p>
            <a:pPr>
              <a:defRPr/>
            </a:pPr>
            <a:endParaRPr lang="en-US" altLang="ko-KR" sz="2200" dirty="0"/>
          </a:p>
          <a:p>
            <a:pPr>
              <a:defRPr/>
            </a:pPr>
            <a:endParaRPr lang="en-US" altLang="ko-KR" sz="2200" dirty="0"/>
          </a:p>
        </p:txBody>
      </p:sp>
      <p:sp>
        <p:nvSpPr>
          <p:cNvPr id="1011" name="TextBox 1010"/>
          <p:cNvSpPr txBox="1"/>
          <p:nvPr/>
        </p:nvSpPr>
        <p:spPr>
          <a:xfrm>
            <a:off x="11315700" y="4121076"/>
            <a:ext cx="5943600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200" dirty="0"/>
              <a:t>&lt;</a:t>
            </a:r>
            <a:r>
              <a:rPr lang="ko-KR" altLang="en-US" sz="2200" dirty="0"/>
              <a:t> </a:t>
            </a:r>
            <a:r>
              <a:rPr lang="en-US" altLang="ko-KR" sz="2200" dirty="0"/>
              <a:t>Prophet </a:t>
            </a:r>
            <a:r>
              <a:rPr lang="en-US" altLang="ko-KR" sz="2200" dirty="0" err="1"/>
              <a:t>모델</a:t>
            </a:r>
            <a:r>
              <a:rPr lang="en-US" altLang="ko-KR" sz="2200" dirty="0"/>
              <a:t> &gt;</a:t>
            </a:r>
            <a:endParaRPr lang="en-US" altLang="ko-KR" sz="2200" dirty="0">
              <a:hlinkClick r:id="rId9"/>
            </a:endParaRPr>
          </a:p>
          <a:p>
            <a:pPr>
              <a:defRPr/>
            </a:pPr>
            <a:endParaRPr lang="ko-KR" altLang="en-US" dirty="0">
              <a:hlinkClick r:id="rId9"/>
            </a:endParaRPr>
          </a:p>
          <a:p>
            <a:pPr>
              <a:defRPr/>
            </a:pPr>
            <a:r>
              <a:rPr lang="en-US" altLang="ko-KR" dirty="0">
                <a:hlinkClick r:id="rId10"/>
              </a:rPr>
              <a:t>Google </a:t>
            </a:r>
            <a:r>
              <a:rPr lang="en-US" altLang="ko-KR" dirty="0" err="1">
                <a:hlinkClick r:id="rId10"/>
              </a:rPr>
              <a:t>Colab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058" y="4107811"/>
            <a:ext cx="9998357" cy="18237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149797" y="3044198"/>
            <a:ext cx="1986120" cy="693086"/>
            <a:chOff x="8149797" y="3044198"/>
            <a:chExt cx="1986120" cy="6930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480000">
              <a:off x="8149797" y="3044198"/>
              <a:ext cx="1986120" cy="6930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480000">
            <a:off x="8055827" y="3171520"/>
            <a:ext cx="1920466" cy="49322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3333" y="1156587"/>
            <a:ext cx="19352380" cy="47085"/>
            <a:chOff x="-533333" y="1156587"/>
            <a:chExt cx="19352380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533333" y="1156587"/>
              <a:ext cx="19352380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2000" y="3848100"/>
            <a:ext cx="3562585" cy="3347728"/>
            <a:chOff x="609025" y="1535197"/>
            <a:chExt cx="3562585" cy="33477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09025" y="1535197"/>
              <a:ext cx="3562585" cy="3347728"/>
            </a:xfrm>
            <a:prstGeom prst="rect">
              <a:avLst/>
            </a:prstGeom>
          </p:spPr>
        </p:pic>
      </p:grpSp>
      <p:sp>
        <p:nvSpPr>
          <p:cNvPr id="1005" name="TextBox 1004"/>
          <p:cNvSpPr txBox="1"/>
          <p:nvPr/>
        </p:nvSpPr>
        <p:spPr>
          <a:xfrm>
            <a:off x="1524000" y="5143500"/>
            <a:ext cx="2133600" cy="5486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ko-KR" altLang="en-US" sz="3000">
                <a:solidFill>
                  <a:srgbClr val="800080"/>
                </a:solidFill>
              </a:rPr>
              <a:t>논문 작성</a:t>
            </a:r>
          </a:p>
        </p:txBody>
      </p:sp>
      <p:sp>
        <p:nvSpPr>
          <p:cNvPr id="1006" name="TextBox 1005"/>
          <p:cNvSpPr txBox="1"/>
          <p:nvPr/>
        </p:nvSpPr>
        <p:spPr>
          <a:xfrm>
            <a:off x="4953000" y="342900"/>
            <a:ext cx="8001000" cy="7010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?? ??"/>
                <a:cs typeface="?? ??"/>
              </a:rPr>
              <a:t>최종결과</a:t>
            </a:r>
          </a:p>
        </p:txBody>
      </p:sp>
      <p:sp>
        <p:nvSpPr>
          <p:cNvPr id="1007" name="TextBox 1006"/>
          <p:cNvSpPr txBox="1"/>
          <p:nvPr/>
        </p:nvSpPr>
        <p:spPr>
          <a:xfrm>
            <a:off x="4876800" y="5143500"/>
            <a:ext cx="9753600" cy="59817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ko-KR" altLang="en-US" sz="3400">
                <a:solidFill>
                  <a:srgbClr val="800080"/>
                </a:solidFill>
              </a:rPr>
              <a:t>구현한 모델들을 토대로 논문을 작성하였다</a:t>
            </a:r>
            <a:r>
              <a:rPr lang="en-US" altLang="ko-KR" sz="3400">
                <a:solidFill>
                  <a:srgbClr val="800080"/>
                </a:solidFill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8420" y="3131289"/>
            <a:ext cx="8795290" cy="85464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27823" y="4534639"/>
            <a:ext cx="3491154" cy="123687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56462" y="8232514"/>
            <a:ext cx="4400408" cy="68571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78096" y="512133"/>
            <a:ext cx="3386662" cy="5262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78096" y="512133"/>
            <a:ext cx="3667491" cy="5291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0" cy="47085"/>
            <a:chOff x="-533333" y="1156587"/>
            <a:chExt cx="19352380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533333" y="1156587"/>
              <a:ext cx="19352380" cy="4708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2BE1D36-D538-B1BC-03C7-555181F54AFB}"/>
              </a:ext>
            </a:extLst>
          </p:cNvPr>
          <p:cNvSpPr txBox="1"/>
          <p:nvPr/>
        </p:nvSpPr>
        <p:spPr>
          <a:xfrm>
            <a:off x="2249387" y="5167312"/>
            <a:ext cx="15392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특정한 이벤트가 </a:t>
            </a:r>
            <a:r>
              <a:rPr lang="ko-KR" altLang="en-US" sz="2800" dirty="0" err="1"/>
              <a:t>발생했을때</a:t>
            </a:r>
            <a:r>
              <a:rPr lang="ko-KR" altLang="en-US" sz="2800" dirty="0"/>
              <a:t> </a:t>
            </a:r>
            <a:r>
              <a:rPr lang="ko-KR" altLang="en-US" sz="2800" dirty="0" err="1"/>
              <a:t>비트코인</a:t>
            </a:r>
            <a:r>
              <a:rPr lang="ko-KR" altLang="en-US" sz="2800" dirty="0"/>
              <a:t> 가격을 예측해 </a:t>
            </a:r>
            <a:r>
              <a:rPr lang="ko-KR" altLang="en-US" sz="2800" dirty="0" err="1"/>
              <a:t>모델간의</a:t>
            </a:r>
            <a:r>
              <a:rPr lang="ko-KR" altLang="en-US" sz="2800" dirty="0"/>
              <a:t> 정확도를 비교</a:t>
            </a:r>
            <a:r>
              <a:rPr lang="en-US" altLang="ko-KR" sz="2800" dirty="0"/>
              <a:t>.</a:t>
            </a:r>
          </a:p>
          <a:p>
            <a:endParaRPr lang="en-US" altLang="ko-KR" sz="2800" dirty="0"/>
          </a:p>
          <a:p>
            <a:r>
              <a:rPr lang="ko-KR" altLang="en-US" sz="2800" dirty="0"/>
              <a:t>비교한 딥러닝 모델을 토대로 어떤 모델이 가장 </a:t>
            </a:r>
            <a:r>
              <a:rPr lang="ko-KR" altLang="en-US" sz="2800" dirty="0" err="1"/>
              <a:t>비트코인</a:t>
            </a:r>
            <a:r>
              <a:rPr lang="ko-KR" altLang="en-US" sz="2800" dirty="0"/>
              <a:t> 가격 예측에 적합한지 알아낸다</a:t>
            </a:r>
            <a:r>
              <a:rPr lang="en-US" altLang="ko-KR" sz="2800" dirty="0"/>
              <a:t>.</a:t>
            </a:r>
          </a:p>
          <a:p>
            <a:endParaRPr lang="en-US" altLang="ko-KR" sz="2800" dirty="0"/>
          </a:p>
          <a:p>
            <a:r>
              <a:rPr lang="ko-KR" altLang="en-US" sz="2800" dirty="0"/>
              <a:t>모델링한 모델들의 그래프를 보여줄 수 있는 웹페이지 제작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34A272-EE5C-BE0C-8B08-838EC9F75899}"/>
              </a:ext>
            </a:extLst>
          </p:cNvPr>
          <p:cNvSpPr txBox="1"/>
          <p:nvPr/>
        </p:nvSpPr>
        <p:spPr>
          <a:xfrm>
            <a:off x="7696200" y="2619788"/>
            <a:ext cx="1310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프로젝트 소개</a:t>
            </a:r>
          </a:p>
        </p:txBody>
      </p:sp>
    </p:spTree>
    <p:extLst>
      <p:ext uri="{BB962C8B-B14F-4D97-AF65-F5344CB8AC3E}">
        <p14:creationId xmlns:p14="http://schemas.microsoft.com/office/powerpoint/2010/main" val="21137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78096" y="512133"/>
            <a:ext cx="3667491" cy="5291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0" cy="47085"/>
            <a:chOff x="-533333" y="1156587"/>
            <a:chExt cx="19352380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533333" y="1156587"/>
              <a:ext cx="19352380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32496" y="2511826"/>
            <a:ext cx="6651338" cy="10540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34989" y="4549151"/>
            <a:ext cx="4766653" cy="4218844"/>
            <a:chOff x="3034989" y="4549151"/>
            <a:chExt cx="4766653" cy="421884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034989" y="4549151"/>
              <a:ext cx="4766653" cy="42188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72061" y="3572858"/>
            <a:ext cx="4757709" cy="6171429"/>
            <a:chOff x="10972061" y="3572858"/>
            <a:chExt cx="4757709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0972061" y="3572858"/>
              <a:ext cx="4757709" cy="617142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78096" y="512133"/>
            <a:ext cx="3667491" cy="5291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0" cy="47085"/>
            <a:chOff x="-533333" y="1156587"/>
            <a:chExt cx="19352380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533333" y="1156587"/>
              <a:ext cx="19352380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62400" y="1756127"/>
            <a:ext cx="6651338" cy="10540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34371" y="3687484"/>
            <a:ext cx="6171429" cy="5418416"/>
            <a:chOff x="1441758" y="3772009"/>
            <a:chExt cx="6171429" cy="541841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441758" y="3772009"/>
              <a:ext cx="6171429" cy="54184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56930" y="3367613"/>
            <a:ext cx="4939620" cy="5822812"/>
            <a:chOff x="11856930" y="3367613"/>
            <a:chExt cx="4939620" cy="58228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1856930" y="3367613"/>
              <a:ext cx="4939620" cy="582281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78096" y="512133"/>
            <a:ext cx="3667491" cy="5291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0" cy="47085"/>
            <a:chOff x="-533333" y="1156587"/>
            <a:chExt cx="19352380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533333" y="1156587"/>
              <a:ext cx="19352380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75274" y="1461704"/>
            <a:ext cx="6651338" cy="1054081"/>
          </a:xfrm>
          <a:prstGeom prst="rect">
            <a:avLst/>
          </a:prstGeom>
        </p:spPr>
      </p:pic>
      <p:pic>
        <p:nvPicPr>
          <p:cNvPr id="1005" name="그림 100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42999" y="2838288"/>
            <a:ext cx="6781800" cy="1695612"/>
          </a:xfrm>
          <a:prstGeom prst="rect">
            <a:avLst/>
          </a:prstGeom>
        </p:spPr>
      </p:pic>
      <p:pic>
        <p:nvPicPr>
          <p:cNvPr id="1006" name="그림 100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439400" y="3009900"/>
            <a:ext cx="6601661" cy="2971800"/>
          </a:xfrm>
          <a:prstGeom prst="rect">
            <a:avLst/>
          </a:prstGeom>
        </p:spPr>
      </p:pic>
      <p:pic>
        <p:nvPicPr>
          <p:cNvPr id="1007" name="그림 100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677400" y="6743700"/>
            <a:ext cx="8077200" cy="2133599"/>
          </a:xfrm>
          <a:prstGeom prst="rect">
            <a:avLst/>
          </a:prstGeom>
        </p:spPr>
      </p:pic>
      <p:pic>
        <p:nvPicPr>
          <p:cNvPr id="1008" name="그림 100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752600" y="5285799"/>
            <a:ext cx="6172200" cy="4124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058" y="4662192"/>
            <a:ext cx="9045177" cy="18012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149797" y="3044198"/>
            <a:ext cx="1986120" cy="693086"/>
            <a:chOff x="8149797" y="3044198"/>
            <a:chExt cx="1986120" cy="6930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660000">
              <a:off x="8149797" y="3044198"/>
              <a:ext cx="1986120" cy="6930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660000">
            <a:off x="7977135" y="3094959"/>
            <a:ext cx="1965752" cy="49322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3333" y="1156587"/>
            <a:ext cx="19352380" cy="47085"/>
            <a:chOff x="-533333" y="1156587"/>
            <a:chExt cx="19352380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533333" y="1156587"/>
              <a:ext cx="19352380" cy="4708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2E9169F-0516-9CD3-A6F6-1523BDCC2984}"/>
              </a:ext>
            </a:extLst>
          </p:cNvPr>
          <p:cNvSpPr txBox="1"/>
          <p:nvPr/>
        </p:nvSpPr>
        <p:spPr>
          <a:xfrm>
            <a:off x="8229600" y="419100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모델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A64BD7-E7E3-579F-C8C8-C370C4179E41}"/>
              </a:ext>
            </a:extLst>
          </p:cNvPr>
          <p:cNvSpPr txBox="1"/>
          <p:nvPr/>
        </p:nvSpPr>
        <p:spPr>
          <a:xfrm>
            <a:off x="649706" y="1774315"/>
            <a:ext cx="563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/>
              <a:t>LSTM </a:t>
            </a:r>
            <a:r>
              <a:rPr lang="ko-KR" altLang="en-US" sz="2400" dirty="0"/>
              <a:t>모델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1C22F9B7-2F54-B5A9-9298-6285FCBE34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806623"/>
            <a:ext cx="109728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 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RNN(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Recurrent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Neural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Network)의 한 종류로, 시계열 데이터와 같은 순차적인 데이터를 처리하기 위해 고안된 모델로, RNN(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Recurrent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Neural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Network)의 변형 모델이다.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4809DA-D1FD-EB4A-BAD5-45DE7F13436C}"/>
              </a:ext>
            </a:extLst>
          </p:cNvPr>
          <p:cNvSpPr txBox="1"/>
          <p:nvPr/>
        </p:nvSpPr>
        <p:spPr>
          <a:xfrm>
            <a:off x="649706" y="4681835"/>
            <a:ext cx="662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/>
              <a:t>LSTM</a:t>
            </a:r>
            <a:r>
              <a:rPr lang="ko-KR" altLang="en-US" sz="2400" dirty="0"/>
              <a:t> 모델의 작동원리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AB378A37-D79E-E96B-0E23-D2BC4D7F4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5515555"/>
            <a:ext cx="13716000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첫 번째로는 입력 데이터의 전처리이다. 입력 데이터는 순차적인 시계열 데이터로 이루어져 있다. 따라서 이 데이터를 모델이 학습할 수 있는 형태로 변환해야 한다.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입력 데이터를 일정 길이의 시퀀스로 나누고, 각각의 시퀀스를 벡터 형태로 변환한다.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ea"/>
              <a:cs typeface="함초롬바탕" panose="02030604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두 번째로는 LSTM 모델의 학습이다. LSTM 모델은 입력 데이터와 이전 시점의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Hidden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State,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Cell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State를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받아서 다음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Hidden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State와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Cell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State를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계산한다.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모델은 입력 데이터를 받아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Hidden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State와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Cell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State를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계산하고, 이를 출력한다. 이러한 과정을 반복하면서 LSTM 모델은 순차적인 데이터의 패턴을 학습한다.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ea"/>
              <a:cs typeface="함초롬바탕" panose="02030604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세 번째로는 예측이다. 학습된 모델을 이용하여 새로운 시계열 데이터를 예측한다.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입력 데이터를 이용해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Hidden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State와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Cell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State를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계산하고, 다음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Hidden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State와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Cell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State를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함초롬바탕" panose="02030604000101010101" pitchFamily="18" charset="-127"/>
              </a:rPr>
              <a:t> 예측하고 이를 반복하여 다음 시계열 값을 예측한다.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58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1493</Words>
  <Application>Microsoft Office PowerPoint</Application>
  <PresentationFormat>사용자 지정</PresentationFormat>
  <Paragraphs>203</Paragraphs>
  <Slides>31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?? ??</vt:lpstr>
      <vt:lpstr>맑은 고딕</vt:lpstr>
      <vt:lpstr>함초롬바탕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박종석 pjs7138</cp:lastModifiedBy>
  <cp:revision>73</cp:revision>
  <dcterms:created xsi:type="dcterms:W3CDTF">2023-04-06T18:49:38Z</dcterms:created>
  <dcterms:modified xsi:type="dcterms:W3CDTF">2023-06-15T09:34:35Z</dcterms:modified>
  <cp:version/>
</cp:coreProperties>
</file>